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9144000"/>
  <p:notesSz cx="6858000" cy="9144000"/>
  <p:embeddedFontLst>
    <p:embeddedFont>
      <p:font typeface="Copse"/>
      <p:regular r:id="rId20"/>
    </p:embeddedFont>
    <p:embeddedFont>
      <p:font typeface="Open Sans SemiBold"/>
      <p:regular r:id="rId21"/>
      <p:bold r:id="rId22"/>
      <p:italic r:id="rId23"/>
      <p:boldItalic r:id="rId24"/>
    </p:embeddedFon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A4A3A4"/>
          </p15:clr>
        </p15:guide>
        <p15:guide id="2" pos="3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29" roundtripDataSignature="AMtx7mh/OP9v2AJNMJAXEWVr3caDoEz0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orient="horz"/>
        <p:guide pos="3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font" Target="fonts/Copse-regular.fntdata"/><Relationship Id="rId22" Type="http://schemas.openxmlformats.org/officeDocument/2006/relationships/font" Target="fonts/OpenSansSemiBold-bold.fntdata"/><Relationship Id="rId21" Type="http://schemas.openxmlformats.org/officeDocument/2006/relationships/font" Target="fonts/OpenSansSemiBold-regular.fntdata"/><Relationship Id="rId24" Type="http://schemas.openxmlformats.org/officeDocument/2006/relationships/font" Target="fonts/OpenSansSemiBold-boldItalic.fntdata"/><Relationship Id="rId23" Type="http://schemas.openxmlformats.org/officeDocument/2006/relationships/font" Target="fonts/OpenSansSemi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900"/>
              <a:buFont typeface="Calibri"/>
              <a:buNone/>
            </a:pPr>
            <a:r>
              <a:t/>
            </a:r>
            <a:endParaRPr sz="1000">
              <a:solidFill>
                <a:srgbClr val="77787B"/>
              </a:solidFill>
              <a:latin typeface="Open Sans"/>
              <a:ea typeface="Open Sans"/>
              <a:cs typeface="Open Sans"/>
              <a:sym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Open Sans"/>
              <a:buNone/>
            </a:pPr>
            <a:r>
              <a:rPr b="0" i="0" lang="en-US">
                <a:solidFill>
                  <a:srgbClr val="000000"/>
                </a:solidFill>
                <a:latin typeface="Open Sans"/>
                <a:ea typeface="Open Sans"/>
                <a:cs typeface="Open Sans"/>
                <a:sym typeface="Open Sans"/>
              </a:rPr>
              <a:t>The current bill expands the definition for the Read to Achieve summer reading camps for third graders to include any second or first grader demonstrating difficulty with reading development. The summer camps are not mandatory and parents make the final decision on attendance.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US"/>
              <a:t>Data will continue to be collected through TRC, EOG and Read to Achieve test (if needed).</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If the student begins reading camp and then qualifies for a good cause exemption, they no longer need to attend camp but have the option to continue.</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If questions about camp attendance come up: “Attendance is strongly encouraged so that your child will continue to receive additional instruction and support in the areas of reading.” (There is no formal attendance policy)</a:t>
            </a:r>
            <a:endParaRPr/>
          </a:p>
        </p:txBody>
      </p:sp>
      <p:sp>
        <p:nvSpPr>
          <p:cNvPr id="170" name="Google Shape;170;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The local alternative assessment includes the Dibels 8 assessment. </a:t>
            </a:r>
            <a:endParaRPr/>
          </a:p>
        </p:txBody>
      </p:sp>
      <p:sp>
        <p:nvSpPr>
          <p:cNvPr id="185" name="Google Shape;185;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If you would like to highlight the advantages of attending camp, share the following information: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Data will continue to be collected through TRC, EOG and Read to Achieve test (if needed).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the student begins reading camp and then qualifies for a good cause exemption, they no longer need to attend camp but have the option to continue.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questions about camp attendance come up: “Attendance is strongly encouraged so that your child will continue to receive additional instruction and support in the areas of reading.” (There is no formal attendance policy)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questions are asked about how this looks in 4</a:t>
            </a:r>
            <a:r>
              <a:rPr baseline="30000" lang="en-US"/>
              <a:t>th</a:t>
            </a:r>
            <a:r>
              <a:rPr lang="en-US"/>
              <a:t> grade, information will be shared with parents as it applies.</a:t>
            </a:r>
            <a:endParaRPr/>
          </a:p>
          <a:p>
            <a:pPr indent="0" lvl="0" marL="0" rtl="0" algn="l">
              <a:spcBef>
                <a:spcPts val="0"/>
              </a:spcBef>
              <a:spcAft>
                <a:spcPts val="0"/>
              </a:spcAft>
              <a:buNone/>
            </a:pPr>
            <a:r>
              <a:t/>
            </a:r>
            <a:endParaRPr/>
          </a:p>
        </p:txBody>
      </p:sp>
      <p:sp>
        <p:nvSpPr>
          <p:cNvPr id="194" name="Google Shape;194;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20 minutes of daily reading – underscore importance of reading a variety of texts. A balance of information and literature.</a:t>
            </a:r>
            <a:endParaRPr/>
          </a:p>
          <a:p>
            <a:pPr indent="0" lvl="0" marL="0" rtl="0" algn="l">
              <a:spcBef>
                <a:spcPts val="0"/>
              </a:spcBef>
              <a:spcAft>
                <a:spcPts val="0"/>
              </a:spcAft>
              <a:buNone/>
            </a:pPr>
            <a:r>
              <a:t/>
            </a:r>
            <a:endParaRPr/>
          </a:p>
        </p:txBody>
      </p:sp>
      <p:sp>
        <p:nvSpPr>
          <p:cNvPr id="207" name="Google Shape;207;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Goals of the legislation include that :</a:t>
            </a:r>
            <a:endParaRPr/>
          </a:p>
          <a:p>
            <a:pPr indent="0" lvl="0" marL="0" rtl="0" algn="l">
              <a:spcBef>
                <a:spcPts val="0"/>
              </a:spcBef>
              <a:spcAft>
                <a:spcPts val="0"/>
              </a:spcAft>
              <a:buNone/>
            </a:pPr>
            <a:r>
              <a:t/>
            </a:r>
            <a:endParaRPr/>
          </a:p>
          <a:p>
            <a:pPr indent="-285750" lvl="0" marL="285750" rtl="0" algn="l">
              <a:spcBef>
                <a:spcPts val="0"/>
              </a:spcBef>
              <a:spcAft>
                <a:spcPts val="0"/>
              </a:spcAft>
              <a:buClr>
                <a:schemeClr val="dk1"/>
              </a:buClr>
              <a:buSzPts val="1200"/>
              <a:buFont typeface="Calibri"/>
              <a:buAutoNum type="romanLcParenBoth"/>
            </a:pPr>
            <a:r>
              <a:rPr lang="en-US"/>
              <a:t>difficulty with reading development is identified as early as possible; </a:t>
            </a:r>
            <a:endParaRPr/>
          </a:p>
          <a:p>
            <a:pPr indent="-285750" lvl="0" marL="285750" rtl="0" algn="l">
              <a:spcBef>
                <a:spcPts val="0"/>
              </a:spcBef>
              <a:spcAft>
                <a:spcPts val="0"/>
              </a:spcAft>
              <a:buClr>
                <a:schemeClr val="dk1"/>
              </a:buClr>
              <a:buSzPts val="1200"/>
              <a:buFont typeface="Calibri"/>
              <a:buAutoNum type="romanLcParenBoth"/>
            </a:pPr>
            <a:r>
              <a:rPr lang="en-US"/>
              <a:t>(ii) students receive appropriate instructional and support services literacy interventions to address difficulty with reading development and to remediate reading deficiencies; and </a:t>
            </a:r>
            <a:endParaRPr/>
          </a:p>
          <a:p>
            <a:pPr indent="-285750" lvl="0" marL="285750" rtl="0" algn="l">
              <a:spcBef>
                <a:spcPts val="0"/>
              </a:spcBef>
              <a:spcAft>
                <a:spcPts val="0"/>
              </a:spcAft>
              <a:buClr>
                <a:schemeClr val="dk1"/>
              </a:buClr>
              <a:buSzPts val="1200"/>
              <a:buFont typeface="Calibri"/>
              <a:buAutoNum type="romanLcParenBoth"/>
            </a:pPr>
            <a:r>
              <a:rPr lang="en-US"/>
              <a:t>(iii) each student and his or her parent or guardian be continuously informed of the student's academic needs and progress."</a:t>
            </a:r>
            <a:endParaRPr/>
          </a:p>
          <a:p>
            <a:pPr indent="0" lvl="0" marL="0" rtl="0" algn="l">
              <a:spcBef>
                <a:spcPts val="0"/>
              </a:spcBef>
              <a:spcAft>
                <a:spcPts val="0"/>
              </a:spcAft>
              <a:buNone/>
            </a:pPr>
            <a:r>
              <a:t/>
            </a:r>
            <a:endParaRPr/>
          </a:p>
        </p:txBody>
      </p:sp>
      <p:sp>
        <p:nvSpPr>
          <p:cNvPr id="110" name="Google Shape;110;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Strong core instruction Aligned with the Science of Reading</a:t>
            </a:r>
            <a:endParaRPr/>
          </a:p>
        </p:txBody>
      </p:sp>
      <p:sp>
        <p:nvSpPr>
          <p:cNvPr id="124" name="Google Shape;124;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Strong supports in response to literacy data.</a:t>
            </a:r>
            <a:endParaRPr/>
          </a:p>
        </p:txBody>
      </p:sp>
      <p:sp>
        <p:nvSpPr>
          <p:cNvPr id="132" name="Google Shape;132;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40" name="Google Shape;140;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a:solidFill>
                  <a:srgbClr val="000000"/>
                </a:solidFill>
                <a:latin typeface="Arial"/>
                <a:ea typeface="Arial"/>
                <a:cs typeface="Arial"/>
                <a:sym typeface="Arial"/>
              </a:rPr>
              <a:t>DIBELS 8th Edition is </a:t>
            </a:r>
            <a:r>
              <a:rPr b="1" i="0" lang="en-US">
                <a:solidFill>
                  <a:srgbClr val="000000"/>
                </a:solidFill>
                <a:latin typeface="Arial"/>
                <a:ea typeface="Arial"/>
                <a:cs typeface="Arial"/>
                <a:sym typeface="Arial"/>
              </a:rPr>
              <a:t>a set </a:t>
            </a:r>
            <a:r>
              <a:rPr b="0" i="0" lang="en-US">
                <a:solidFill>
                  <a:srgbClr val="000000"/>
                </a:solidFill>
                <a:latin typeface="Arial"/>
                <a:ea typeface="Arial"/>
                <a:cs typeface="Arial"/>
                <a:sym typeface="Arial"/>
              </a:rPr>
              <a:t>of short (one minute) fluency measures that can be used for universal screening, benchmark assessment, and progress monitoring in Kindergarten to 8th grade. DIBELS 8th Edition provides educators with standards for gauging the progress of all students.</a:t>
            </a:r>
            <a:endParaRPr/>
          </a:p>
          <a:p>
            <a:pPr indent="0" lvl="0" marL="0" rtl="0" algn="l">
              <a:spcBef>
                <a:spcPts val="0"/>
              </a:spcBef>
              <a:spcAft>
                <a:spcPts val="0"/>
              </a:spcAft>
              <a:buNone/>
            </a:pPr>
            <a:r>
              <a:t/>
            </a:r>
            <a:endParaRPr b="0" i="0">
              <a:solidFill>
                <a:srgbClr val="000000"/>
              </a:solidFill>
              <a:latin typeface="Arial"/>
              <a:ea typeface="Arial"/>
              <a:cs typeface="Arial"/>
              <a:sym typeface="Arial"/>
            </a:endParaRPr>
          </a:p>
          <a:p>
            <a:pPr indent="0" lvl="0" marL="0" rtl="0" algn="l">
              <a:spcBef>
                <a:spcPts val="0"/>
              </a:spcBef>
              <a:spcAft>
                <a:spcPts val="0"/>
              </a:spcAft>
              <a:buNone/>
            </a:pPr>
            <a:r>
              <a:rPr b="0" i="0" lang="en-US">
                <a:solidFill>
                  <a:srgbClr val="000000"/>
                </a:solidFill>
                <a:latin typeface="Arial"/>
                <a:ea typeface="Arial"/>
                <a:cs typeface="Arial"/>
                <a:sym typeface="Arial"/>
              </a:rPr>
              <a:t>*According to our Read to Achieve legislation:</a:t>
            </a:r>
            <a:r>
              <a:rPr lang="en-US"/>
              <a:t>  All Kindergarten, first, second, and third grade students shall be assessed with valid, reliable, formative, and diagnostic reading assessments </a:t>
            </a:r>
            <a:endParaRPr>
              <a:solidFill>
                <a:srgbClr val="000000"/>
              </a:solidFill>
            </a:endParaRPr>
          </a:p>
        </p:txBody>
      </p:sp>
      <p:sp>
        <p:nvSpPr>
          <p:cNvPr id="151" name="Google Shape;151;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Mosaic">
  <p:cSld name="Title Slide Mosaic">
    <p:spTree>
      <p:nvGrpSpPr>
        <p:cNvPr id="15" name="Shape 15"/>
        <p:cNvGrpSpPr/>
        <p:nvPr/>
      </p:nvGrpSpPr>
      <p:grpSpPr>
        <a:xfrm>
          <a:off x="0" y="0"/>
          <a:ext cx="0" cy="0"/>
          <a:chOff x="0" y="0"/>
          <a:chExt cx="0" cy="0"/>
        </a:xfrm>
      </p:grpSpPr>
      <p:sp>
        <p:nvSpPr>
          <p:cNvPr id="16" name="Google Shape;16;p17"/>
          <p:cNvSpPr txBox="1"/>
          <p:nvPr>
            <p:ph type="ctrTitle"/>
          </p:nvPr>
        </p:nvSpPr>
        <p:spPr>
          <a:xfrm>
            <a:off x="571500" y="2435737"/>
            <a:ext cx="3775800" cy="1375600"/>
          </a:xfrm>
          <a:prstGeom prst="rect">
            <a:avLst/>
          </a:prstGeom>
          <a:noFill/>
          <a:ln>
            <a:noFill/>
          </a:ln>
        </p:spPr>
        <p:txBody>
          <a:bodyPr anchorCtr="0" anchor="b" bIns="0" lIns="0" spcFirstLastPara="1" rIns="0" wrap="square" tIns="0">
            <a:noAutofit/>
          </a:bodyPr>
          <a:lstStyle>
            <a:lvl1pPr lvl="0" algn="ctr">
              <a:spcBef>
                <a:spcPts val="0"/>
              </a:spcBef>
              <a:spcAft>
                <a:spcPts val="0"/>
              </a:spcAft>
              <a:buClr>
                <a:schemeClr val="dk1"/>
              </a:buClr>
              <a:buSzPts val="3000"/>
              <a:buFont typeface="Copse"/>
              <a:buNone/>
              <a:defRPr sz="3000">
                <a:latin typeface="Copse"/>
                <a:ea typeface="Copse"/>
                <a:cs typeface="Copse"/>
                <a:sym typeface="Copse"/>
              </a:defRPr>
            </a:lvl1pPr>
            <a:lvl2pPr lvl="1">
              <a:spcBef>
                <a:spcPts val="0"/>
              </a:spcBef>
              <a:spcAft>
                <a:spcPts val="0"/>
              </a:spcAft>
              <a:buSzPts val="1800"/>
              <a:buFont typeface="Copse"/>
              <a:buNone/>
              <a:defRPr>
                <a:latin typeface="Copse"/>
                <a:ea typeface="Copse"/>
                <a:cs typeface="Copse"/>
                <a:sym typeface="Copse"/>
              </a:defRPr>
            </a:lvl2pPr>
            <a:lvl3pPr lvl="2">
              <a:spcBef>
                <a:spcPts val="0"/>
              </a:spcBef>
              <a:spcAft>
                <a:spcPts val="0"/>
              </a:spcAft>
              <a:buSzPts val="1800"/>
              <a:buFont typeface="Copse"/>
              <a:buNone/>
              <a:defRPr>
                <a:latin typeface="Copse"/>
                <a:ea typeface="Copse"/>
                <a:cs typeface="Copse"/>
                <a:sym typeface="Copse"/>
              </a:defRPr>
            </a:lvl3pPr>
            <a:lvl4pPr lvl="3">
              <a:spcBef>
                <a:spcPts val="0"/>
              </a:spcBef>
              <a:spcAft>
                <a:spcPts val="0"/>
              </a:spcAft>
              <a:buSzPts val="1800"/>
              <a:buFont typeface="Copse"/>
              <a:buNone/>
              <a:defRPr>
                <a:latin typeface="Copse"/>
                <a:ea typeface="Copse"/>
                <a:cs typeface="Copse"/>
                <a:sym typeface="Copse"/>
              </a:defRPr>
            </a:lvl4pPr>
            <a:lvl5pPr lvl="4">
              <a:spcBef>
                <a:spcPts val="0"/>
              </a:spcBef>
              <a:spcAft>
                <a:spcPts val="0"/>
              </a:spcAft>
              <a:buSzPts val="1800"/>
              <a:buFont typeface="Copse"/>
              <a:buNone/>
              <a:defRPr>
                <a:latin typeface="Copse"/>
                <a:ea typeface="Copse"/>
                <a:cs typeface="Copse"/>
                <a:sym typeface="Copse"/>
              </a:defRPr>
            </a:lvl5pPr>
            <a:lvl6pPr lvl="5">
              <a:spcBef>
                <a:spcPts val="0"/>
              </a:spcBef>
              <a:spcAft>
                <a:spcPts val="0"/>
              </a:spcAft>
              <a:buSzPts val="1800"/>
              <a:buFont typeface="Copse"/>
              <a:buNone/>
              <a:defRPr>
                <a:latin typeface="Copse"/>
                <a:ea typeface="Copse"/>
                <a:cs typeface="Copse"/>
                <a:sym typeface="Copse"/>
              </a:defRPr>
            </a:lvl6pPr>
            <a:lvl7pPr lvl="6">
              <a:spcBef>
                <a:spcPts val="0"/>
              </a:spcBef>
              <a:spcAft>
                <a:spcPts val="0"/>
              </a:spcAft>
              <a:buSzPts val="1800"/>
              <a:buFont typeface="Copse"/>
              <a:buNone/>
              <a:defRPr>
                <a:latin typeface="Copse"/>
                <a:ea typeface="Copse"/>
                <a:cs typeface="Copse"/>
                <a:sym typeface="Copse"/>
              </a:defRPr>
            </a:lvl7pPr>
            <a:lvl8pPr lvl="7">
              <a:spcBef>
                <a:spcPts val="0"/>
              </a:spcBef>
              <a:spcAft>
                <a:spcPts val="0"/>
              </a:spcAft>
              <a:buSzPts val="1800"/>
              <a:buFont typeface="Copse"/>
              <a:buNone/>
              <a:defRPr>
                <a:latin typeface="Copse"/>
                <a:ea typeface="Copse"/>
                <a:cs typeface="Copse"/>
                <a:sym typeface="Copse"/>
              </a:defRPr>
            </a:lvl8pPr>
            <a:lvl9pPr lvl="8">
              <a:spcBef>
                <a:spcPts val="0"/>
              </a:spcBef>
              <a:spcAft>
                <a:spcPts val="0"/>
              </a:spcAft>
              <a:buSzPts val="1800"/>
              <a:buFont typeface="Copse"/>
              <a:buNone/>
              <a:defRPr>
                <a:latin typeface="Copse"/>
                <a:ea typeface="Copse"/>
                <a:cs typeface="Copse"/>
                <a:sym typeface="Copse"/>
              </a:defRPr>
            </a:lvl9pPr>
          </a:lstStyle>
          <a:p/>
        </p:txBody>
      </p:sp>
      <p:sp>
        <p:nvSpPr>
          <p:cNvPr id="17" name="Google Shape;17;p17"/>
          <p:cNvSpPr txBox="1"/>
          <p:nvPr>
            <p:ph idx="1" type="subTitle"/>
          </p:nvPr>
        </p:nvSpPr>
        <p:spPr>
          <a:xfrm>
            <a:off x="571500" y="4006417"/>
            <a:ext cx="3521100" cy="1279200"/>
          </a:xfrm>
          <a:prstGeom prst="rect">
            <a:avLst/>
          </a:prstGeom>
          <a:noFill/>
          <a:ln>
            <a:noFill/>
          </a:ln>
        </p:spPr>
        <p:txBody>
          <a:bodyPr anchorCtr="0" anchor="t" bIns="0" lIns="0" spcFirstLastPara="1" rIns="0" wrap="square" tIns="0">
            <a:noAutofit/>
          </a:bodyPr>
          <a:lstStyle>
            <a:lvl1pPr lvl="0" algn="l">
              <a:lnSpc>
                <a:spcPct val="115000"/>
              </a:lnSpc>
              <a:spcBef>
                <a:spcPts val="300"/>
              </a:spcBef>
              <a:spcAft>
                <a:spcPts val="0"/>
              </a:spcAft>
              <a:buClr>
                <a:schemeClr val="dk1"/>
              </a:buClr>
              <a:buSzPts val="1500"/>
              <a:buNone/>
              <a:defRPr sz="1500"/>
            </a:lvl1pPr>
            <a:lvl2pPr lvl="1" algn="l">
              <a:lnSpc>
                <a:spcPct val="115000"/>
              </a:lnSpc>
              <a:spcBef>
                <a:spcPts val="300"/>
              </a:spcBef>
              <a:spcAft>
                <a:spcPts val="0"/>
              </a:spcAft>
              <a:buClr>
                <a:schemeClr val="dk1"/>
              </a:buClr>
              <a:buSzPts val="2800"/>
              <a:buNone/>
              <a:defRPr/>
            </a:lvl2pPr>
            <a:lvl3pPr lvl="2" algn="l">
              <a:lnSpc>
                <a:spcPct val="115000"/>
              </a:lnSpc>
              <a:spcBef>
                <a:spcPts val="300"/>
              </a:spcBef>
              <a:spcAft>
                <a:spcPts val="0"/>
              </a:spcAft>
              <a:buClr>
                <a:schemeClr val="dk1"/>
              </a:buClr>
              <a:buSzPts val="2400"/>
              <a:buNone/>
              <a:defRPr/>
            </a:lvl3pPr>
            <a:lvl4pPr lvl="3" algn="l">
              <a:lnSpc>
                <a:spcPct val="115000"/>
              </a:lnSpc>
              <a:spcBef>
                <a:spcPts val="300"/>
              </a:spcBef>
              <a:spcAft>
                <a:spcPts val="0"/>
              </a:spcAft>
              <a:buClr>
                <a:schemeClr val="dk1"/>
              </a:buClr>
              <a:buSzPts val="2000"/>
              <a:buNone/>
              <a:defRPr/>
            </a:lvl4pPr>
            <a:lvl5pPr lvl="4" algn="l">
              <a:lnSpc>
                <a:spcPct val="115000"/>
              </a:lnSpc>
              <a:spcBef>
                <a:spcPts val="300"/>
              </a:spcBef>
              <a:spcAft>
                <a:spcPts val="0"/>
              </a:spcAft>
              <a:buClr>
                <a:schemeClr val="dk1"/>
              </a:buClr>
              <a:buSzPts val="2000"/>
              <a:buNone/>
              <a:defRPr/>
            </a:lvl5pPr>
            <a:lvl6pPr lvl="5" algn="l">
              <a:lnSpc>
                <a:spcPct val="115000"/>
              </a:lnSpc>
              <a:spcBef>
                <a:spcPts val="300"/>
              </a:spcBef>
              <a:spcAft>
                <a:spcPts val="0"/>
              </a:spcAft>
              <a:buClr>
                <a:schemeClr val="dk1"/>
              </a:buClr>
              <a:buSzPts val="2000"/>
              <a:buNone/>
              <a:defRPr/>
            </a:lvl6pPr>
            <a:lvl7pPr lvl="6" algn="l">
              <a:lnSpc>
                <a:spcPct val="115000"/>
              </a:lnSpc>
              <a:spcBef>
                <a:spcPts val="300"/>
              </a:spcBef>
              <a:spcAft>
                <a:spcPts val="0"/>
              </a:spcAft>
              <a:buClr>
                <a:schemeClr val="dk1"/>
              </a:buClr>
              <a:buSzPts val="2000"/>
              <a:buNone/>
              <a:defRPr/>
            </a:lvl7pPr>
            <a:lvl8pPr lvl="7" algn="l">
              <a:lnSpc>
                <a:spcPct val="115000"/>
              </a:lnSpc>
              <a:spcBef>
                <a:spcPts val="300"/>
              </a:spcBef>
              <a:spcAft>
                <a:spcPts val="0"/>
              </a:spcAft>
              <a:buClr>
                <a:schemeClr val="dk1"/>
              </a:buClr>
              <a:buSzPts val="2000"/>
              <a:buNone/>
              <a:defRPr/>
            </a:lvl8pPr>
            <a:lvl9pPr lvl="8" algn="l">
              <a:lnSpc>
                <a:spcPct val="115000"/>
              </a:lnSpc>
              <a:spcBef>
                <a:spcPts val="300"/>
              </a:spcBef>
              <a:spcAft>
                <a:spcPts val="0"/>
              </a:spcAft>
              <a:buClr>
                <a:schemeClr val="dk1"/>
              </a:buClr>
              <a:buSzPts val="2000"/>
              <a:buNone/>
              <a:defRPr/>
            </a:lvl9pPr>
          </a:lstStyle>
          <a:p/>
        </p:txBody>
      </p:sp>
      <p:sp>
        <p:nvSpPr>
          <p:cNvPr id="18" name="Google Shape;18;p17"/>
          <p:cNvSpPr txBox="1"/>
          <p:nvPr>
            <p:ph idx="2" type="subTitle"/>
          </p:nvPr>
        </p:nvSpPr>
        <p:spPr>
          <a:xfrm>
            <a:off x="571500" y="4361636"/>
            <a:ext cx="3775800" cy="320400"/>
          </a:xfrm>
          <a:prstGeom prst="rect">
            <a:avLst/>
          </a:prstGeom>
          <a:noFill/>
          <a:ln>
            <a:noFill/>
          </a:ln>
        </p:spPr>
        <p:txBody>
          <a:bodyPr anchorCtr="0" anchor="t" bIns="0" lIns="0" spcFirstLastPara="1" rIns="0" wrap="square" tIns="0">
            <a:noAutofit/>
          </a:bodyPr>
          <a:lstStyle>
            <a:lvl1pPr lvl="0" algn="l">
              <a:spcBef>
                <a:spcPts val="300"/>
              </a:spcBef>
              <a:spcAft>
                <a:spcPts val="0"/>
              </a:spcAft>
              <a:buClr>
                <a:schemeClr val="dk1"/>
              </a:buClr>
              <a:buSzPts val="1500"/>
              <a:buNone/>
              <a:defRPr sz="1500"/>
            </a:lvl1pPr>
            <a:lvl2pPr lvl="1" algn="l">
              <a:spcBef>
                <a:spcPts val="300"/>
              </a:spcBef>
              <a:spcAft>
                <a:spcPts val="0"/>
              </a:spcAft>
              <a:buClr>
                <a:schemeClr val="dk1"/>
              </a:buClr>
              <a:buSzPts val="1800"/>
              <a:buNone/>
              <a:defRPr sz="1800"/>
            </a:lvl2pPr>
            <a:lvl3pPr lvl="2" algn="l">
              <a:spcBef>
                <a:spcPts val="300"/>
              </a:spcBef>
              <a:spcAft>
                <a:spcPts val="0"/>
              </a:spcAft>
              <a:buClr>
                <a:schemeClr val="dk1"/>
              </a:buClr>
              <a:buSzPts val="1800"/>
              <a:buNone/>
              <a:defRPr sz="1800"/>
            </a:lvl3pPr>
            <a:lvl4pPr lvl="3" algn="l">
              <a:spcBef>
                <a:spcPts val="300"/>
              </a:spcBef>
              <a:spcAft>
                <a:spcPts val="0"/>
              </a:spcAft>
              <a:buClr>
                <a:schemeClr val="dk1"/>
              </a:buClr>
              <a:buSzPts val="1800"/>
              <a:buNone/>
              <a:defRPr sz="1800"/>
            </a:lvl4pPr>
            <a:lvl5pPr lvl="4" algn="l">
              <a:spcBef>
                <a:spcPts val="300"/>
              </a:spcBef>
              <a:spcAft>
                <a:spcPts val="0"/>
              </a:spcAft>
              <a:buClr>
                <a:schemeClr val="dk1"/>
              </a:buClr>
              <a:buSzPts val="1800"/>
              <a:buNone/>
              <a:defRPr sz="1800"/>
            </a:lvl5pPr>
            <a:lvl6pPr lvl="5" algn="l">
              <a:spcBef>
                <a:spcPts val="300"/>
              </a:spcBef>
              <a:spcAft>
                <a:spcPts val="0"/>
              </a:spcAft>
              <a:buClr>
                <a:schemeClr val="dk1"/>
              </a:buClr>
              <a:buSzPts val="1800"/>
              <a:buNone/>
              <a:defRPr sz="1800"/>
            </a:lvl6pPr>
            <a:lvl7pPr lvl="6" algn="l">
              <a:spcBef>
                <a:spcPts val="300"/>
              </a:spcBef>
              <a:spcAft>
                <a:spcPts val="0"/>
              </a:spcAft>
              <a:buClr>
                <a:schemeClr val="dk1"/>
              </a:buClr>
              <a:buSzPts val="1800"/>
              <a:buNone/>
              <a:defRPr sz="1800"/>
            </a:lvl7pPr>
            <a:lvl8pPr lvl="7" algn="l">
              <a:spcBef>
                <a:spcPts val="300"/>
              </a:spcBef>
              <a:spcAft>
                <a:spcPts val="0"/>
              </a:spcAft>
              <a:buClr>
                <a:schemeClr val="dk1"/>
              </a:buClr>
              <a:buSzPts val="1800"/>
              <a:buNone/>
              <a:defRPr sz="1800"/>
            </a:lvl8pPr>
            <a:lvl9pPr lvl="8" algn="l">
              <a:spcBef>
                <a:spcPts val="300"/>
              </a:spcBef>
              <a:spcAft>
                <a:spcPts val="0"/>
              </a:spcAft>
              <a:buClr>
                <a:schemeClr val="dk1"/>
              </a:buClr>
              <a:buSzPts val="1800"/>
              <a:buNone/>
              <a:defRPr sz="1800"/>
            </a:lvl9pPr>
          </a:lstStyle>
          <a:p/>
        </p:txBody>
      </p:sp>
      <p:sp>
        <p:nvSpPr>
          <p:cNvPr id="19" name="Google Shape;19;p17"/>
          <p:cNvSpPr/>
          <p:nvPr/>
        </p:nvSpPr>
        <p:spPr>
          <a:xfrm>
            <a:off x="571501" y="745634"/>
            <a:ext cx="1266125" cy="41963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7"/>
          <p:cNvSpPr/>
          <p:nvPr/>
        </p:nvSpPr>
        <p:spPr>
          <a:xfrm>
            <a:off x="8014702" y="6446856"/>
            <a:ext cx="557793" cy="18826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7"/>
          <p:cNvSpPr txBox="1"/>
          <p:nvPr>
            <p:ph idx="12" type="sldNum"/>
          </p:nvPr>
        </p:nvSpPr>
        <p:spPr>
          <a:xfrm>
            <a:off x="469784" y="6278601"/>
            <a:ext cx="548700" cy="524800"/>
          </a:xfrm>
          <a:prstGeom prst="rect">
            <a:avLst/>
          </a:prstGeom>
          <a:noFill/>
          <a:ln>
            <a:noFill/>
          </a:ln>
        </p:spPr>
        <p:txBody>
          <a:bodyPr anchorCtr="0" anchor="t" bIns="91425" lIns="91425" spcFirstLastPara="1" rIns="91425" wrap="square" tIns="91425">
            <a:noAutofit/>
          </a:bodyPr>
          <a:lstStyle>
            <a:lvl1pPr indent="0" lvl="0" marL="0" marR="0" algn="l">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l">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l">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l">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l">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l">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l">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l">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l">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2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6"/>
          <p:cNvSpPr/>
          <p:nvPr>
            <p:ph idx="2" type="pic"/>
          </p:nvPr>
        </p:nvSpPr>
        <p:spPr>
          <a:xfrm>
            <a:off x="1792288" y="612775"/>
            <a:ext cx="5486400" cy="4114800"/>
          </a:xfrm>
          <a:prstGeom prst="rect">
            <a:avLst/>
          </a:prstGeom>
          <a:noFill/>
          <a:ln>
            <a:noFill/>
          </a:ln>
        </p:spPr>
      </p:sp>
      <p:sp>
        <p:nvSpPr>
          <p:cNvPr id="75" name="Google Shape;75;p2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6" name="Google Shape;76;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 name="Shape 79"/>
        <p:cNvGrpSpPr/>
        <p:nvPr/>
      </p:nvGrpSpPr>
      <p:grpSpPr>
        <a:xfrm>
          <a:off x="0" y="0"/>
          <a:ext cx="0" cy="0"/>
          <a:chOff x="0" y="0"/>
          <a:chExt cx="0" cy="0"/>
        </a:xfrm>
      </p:grpSpPr>
      <p:sp>
        <p:nvSpPr>
          <p:cNvPr id="80" name="Google Shape;80;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27"/>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2" name="Google Shape;82;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5" name="Shape 85"/>
        <p:cNvGrpSpPr/>
        <p:nvPr/>
      </p:nvGrpSpPr>
      <p:grpSpPr>
        <a:xfrm>
          <a:off x="0" y="0"/>
          <a:ext cx="0" cy="0"/>
          <a:chOff x="0" y="0"/>
          <a:chExt cx="0" cy="0"/>
        </a:xfrm>
      </p:grpSpPr>
      <p:sp>
        <p:nvSpPr>
          <p:cNvPr id="86" name="Google Shape;86;p28"/>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28"/>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8" name="Google Shape;88;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 name="Google Shape;25;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 name="Shape 28"/>
        <p:cNvGrpSpPr/>
        <p:nvPr/>
      </p:nvGrpSpPr>
      <p:grpSpPr>
        <a:xfrm>
          <a:off x="0" y="0"/>
          <a:ext cx="0" cy="0"/>
          <a:chOff x="0" y="0"/>
          <a:chExt cx="0" cy="0"/>
        </a:xfrm>
      </p:grpSpPr>
      <p:sp>
        <p:nvSpPr>
          <p:cNvPr id="29" name="Google Shape;29;p1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1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1" name="Google Shape;31;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2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7" name="Google Shape;37;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3" name="Google Shape;43;p2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4" name="Google Shape;44;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0" name="Google Shape;50;p2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1" name="Google Shape;51;p2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2" name="Google Shape;52;p2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3" name="Google Shape;53;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2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8" name="Google Shape;68;p2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
          <p:cNvSpPr txBox="1"/>
          <p:nvPr>
            <p:ph type="ctrTitle"/>
          </p:nvPr>
        </p:nvSpPr>
        <p:spPr>
          <a:xfrm>
            <a:off x="512375" y="2976752"/>
            <a:ext cx="3775800" cy="4389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dk2"/>
              </a:buClr>
              <a:buSzPts val="3000"/>
              <a:buFont typeface="Copse"/>
              <a:buNone/>
            </a:pPr>
            <a:r>
              <a:rPr lang="en-US">
                <a:solidFill>
                  <a:schemeClr val="dk2"/>
                </a:solidFill>
              </a:rPr>
              <a:t>mCLASS®</a:t>
            </a:r>
            <a:endParaRPr>
              <a:solidFill>
                <a:schemeClr val="dk2"/>
              </a:solidFill>
            </a:endParaRPr>
          </a:p>
          <a:p>
            <a:pPr indent="0" lvl="0" marL="0" rtl="0" algn="l">
              <a:spcBef>
                <a:spcPts val="0"/>
              </a:spcBef>
              <a:spcAft>
                <a:spcPts val="0"/>
              </a:spcAft>
              <a:buClr>
                <a:schemeClr val="dk2"/>
              </a:buClr>
              <a:buSzPts val="3000"/>
              <a:buFont typeface="Copse"/>
              <a:buNone/>
            </a:pPr>
            <a:r>
              <a:rPr lang="en-US">
                <a:solidFill>
                  <a:schemeClr val="dk2"/>
                </a:solidFill>
              </a:rPr>
              <a:t>With DIBELS 8ᵗʰ Edition</a:t>
            </a:r>
            <a:endParaRPr>
              <a:solidFill>
                <a:schemeClr val="dk2"/>
              </a:solidFill>
            </a:endParaRPr>
          </a:p>
        </p:txBody>
      </p:sp>
      <p:sp>
        <p:nvSpPr>
          <p:cNvPr id="96" name="Google Shape;96;p1"/>
          <p:cNvSpPr txBox="1"/>
          <p:nvPr>
            <p:ph idx="1" type="subTitle"/>
          </p:nvPr>
        </p:nvSpPr>
        <p:spPr>
          <a:xfrm>
            <a:off x="316799" y="3415651"/>
            <a:ext cx="4059258" cy="1428492"/>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300"/>
              </a:spcBef>
              <a:spcAft>
                <a:spcPts val="0"/>
              </a:spcAft>
              <a:buClr>
                <a:schemeClr val="dk2"/>
              </a:buClr>
              <a:buSzPts val="2400"/>
              <a:buNone/>
            </a:pPr>
            <a:r>
              <a:rPr lang="en-US" sz="2400">
                <a:solidFill>
                  <a:schemeClr val="dk2"/>
                </a:solidFill>
                <a:latin typeface="Copse"/>
                <a:ea typeface="Copse"/>
                <a:cs typeface="Copse"/>
                <a:sym typeface="Copse"/>
              </a:rPr>
              <a:t>The Excellent Public Schools Act: Read to Achieve</a:t>
            </a:r>
            <a:endParaRPr sz="2400">
              <a:solidFill>
                <a:schemeClr val="dk2"/>
              </a:solidFill>
              <a:latin typeface="Copse"/>
              <a:ea typeface="Copse"/>
              <a:cs typeface="Copse"/>
              <a:sym typeface="Copse"/>
            </a:endParaRPr>
          </a:p>
          <a:p>
            <a:pPr indent="0" lvl="0" marL="0" rtl="0" algn="ctr">
              <a:lnSpc>
                <a:spcPct val="115000"/>
              </a:lnSpc>
              <a:spcBef>
                <a:spcPts val="300"/>
              </a:spcBef>
              <a:spcAft>
                <a:spcPts val="0"/>
              </a:spcAft>
              <a:buClr>
                <a:schemeClr val="dk1"/>
              </a:buClr>
              <a:buSzPts val="1500"/>
              <a:buNone/>
            </a:pPr>
            <a:r>
              <a:t/>
            </a:r>
            <a:endParaRPr>
              <a:solidFill>
                <a:schemeClr val="dk2"/>
              </a:solidFill>
            </a:endParaRPr>
          </a:p>
        </p:txBody>
      </p:sp>
      <p:pic>
        <p:nvPicPr>
          <p:cNvPr id="97" name="Google Shape;97;p1"/>
          <p:cNvPicPr preferRelativeResize="0"/>
          <p:nvPr/>
        </p:nvPicPr>
        <p:blipFill rotWithShape="1">
          <a:blip r:embed="rId3">
            <a:alphaModFix/>
          </a:blip>
          <a:srcRect b="0" l="0" r="0" t="0"/>
          <a:stretch/>
        </p:blipFill>
        <p:spPr>
          <a:xfrm>
            <a:off x="4572005" y="857250"/>
            <a:ext cx="4571994" cy="5143500"/>
          </a:xfrm>
          <a:prstGeom prst="rect">
            <a:avLst/>
          </a:prstGeom>
          <a:noFill/>
          <a:ln>
            <a:noFill/>
          </a:ln>
        </p:spPr>
      </p:pic>
      <p:pic>
        <p:nvPicPr>
          <p:cNvPr id="98" name="Google Shape;98;p1"/>
          <p:cNvPicPr preferRelativeResize="0"/>
          <p:nvPr/>
        </p:nvPicPr>
        <p:blipFill rotWithShape="1">
          <a:blip r:embed="rId4">
            <a:alphaModFix/>
          </a:blip>
          <a:srcRect b="0" l="0" r="0" t="0"/>
          <a:stretch/>
        </p:blipFill>
        <p:spPr>
          <a:xfrm>
            <a:off x="571498" y="5094500"/>
            <a:ext cx="2941473" cy="438900"/>
          </a:xfrm>
          <a:prstGeom prst="rect">
            <a:avLst/>
          </a:prstGeom>
          <a:noFill/>
          <a:ln>
            <a:noFill/>
          </a:ln>
        </p:spPr>
      </p:pic>
      <p:pic>
        <p:nvPicPr>
          <p:cNvPr id="99" name="Google Shape;99;p1"/>
          <p:cNvPicPr preferRelativeResize="0"/>
          <p:nvPr/>
        </p:nvPicPr>
        <p:blipFill rotWithShape="1">
          <a:blip r:embed="rId5">
            <a:alphaModFix/>
          </a:blip>
          <a:srcRect b="0" l="0" r="0" t="0"/>
          <a:stretch/>
        </p:blipFill>
        <p:spPr>
          <a:xfrm>
            <a:off x="389151" y="131096"/>
            <a:ext cx="1095375" cy="1085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11"/>
          <p:cNvPicPr preferRelativeResize="0"/>
          <p:nvPr/>
        </p:nvPicPr>
        <p:blipFill rotWithShape="1">
          <a:blip r:embed="rId3">
            <a:alphaModFix/>
          </a:blip>
          <a:srcRect b="0" l="0" r="0" t="0"/>
          <a:stretch/>
        </p:blipFill>
        <p:spPr>
          <a:xfrm>
            <a:off x="0" y="0"/>
            <a:ext cx="9144000" cy="6851309"/>
          </a:xfrm>
          <a:prstGeom prst="rect">
            <a:avLst/>
          </a:prstGeom>
          <a:noFill/>
          <a:ln>
            <a:noFill/>
          </a:ln>
        </p:spPr>
      </p:pic>
      <p:sp>
        <p:nvSpPr>
          <p:cNvPr id="173" name="Google Shape;173;p11"/>
          <p:cNvSpPr txBox="1"/>
          <p:nvPr/>
        </p:nvSpPr>
        <p:spPr>
          <a:xfrm>
            <a:off x="776974" y="2691532"/>
            <a:ext cx="7583560" cy="39703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lt1"/>
                </a:solidFill>
                <a:latin typeface="Calibri"/>
                <a:ea typeface="Calibri"/>
                <a:cs typeface="Calibri"/>
                <a:sym typeface="Calibri"/>
              </a:rPr>
              <a:t>The law outlines that if a 3</a:t>
            </a:r>
            <a:r>
              <a:rPr baseline="30000" lang="en-US" sz="3600">
                <a:solidFill>
                  <a:schemeClr val="lt1"/>
                </a:solidFill>
                <a:latin typeface="Calibri"/>
                <a:ea typeface="Calibri"/>
                <a:cs typeface="Calibri"/>
                <a:sym typeface="Calibri"/>
              </a:rPr>
              <a:t>rd</a:t>
            </a:r>
            <a:r>
              <a:rPr lang="en-US" sz="3600">
                <a:solidFill>
                  <a:schemeClr val="lt1"/>
                </a:solidFill>
                <a:latin typeface="Calibri"/>
                <a:ea typeface="Calibri"/>
                <a:cs typeface="Calibri"/>
                <a:sym typeface="Calibri"/>
              </a:rPr>
              <a:t>-grader</a:t>
            </a:r>
            <a:endParaRPr/>
          </a:p>
          <a:p>
            <a:pPr indent="0" lvl="0" marL="0" marR="0" rtl="0" algn="ctr">
              <a:spcBef>
                <a:spcPts val="0"/>
              </a:spcBef>
              <a:spcAft>
                <a:spcPts val="0"/>
              </a:spcAft>
              <a:buNone/>
            </a:pPr>
            <a:r>
              <a:rPr lang="en-US" sz="3600">
                <a:solidFill>
                  <a:schemeClr val="lt1"/>
                </a:solidFill>
                <a:latin typeface="Calibri"/>
                <a:ea typeface="Calibri"/>
                <a:cs typeface="Calibri"/>
                <a:sym typeface="Calibri"/>
              </a:rPr>
              <a:t>is NOT reading at grade level by the </a:t>
            </a:r>
            <a:endParaRPr/>
          </a:p>
          <a:p>
            <a:pPr indent="0" lvl="0" marL="0" marR="0" rtl="0" algn="ctr">
              <a:spcBef>
                <a:spcPts val="0"/>
              </a:spcBef>
              <a:spcAft>
                <a:spcPts val="0"/>
              </a:spcAft>
              <a:buNone/>
            </a:pPr>
            <a:r>
              <a:rPr lang="en-US" sz="3600">
                <a:solidFill>
                  <a:schemeClr val="lt1"/>
                </a:solidFill>
                <a:latin typeface="Calibri"/>
                <a:ea typeface="Calibri"/>
                <a:cs typeface="Calibri"/>
                <a:sym typeface="Calibri"/>
              </a:rPr>
              <a:t>end of Grade 3, they will be encouraged to attend a free, district-sponsored reading camp, offered for at least 72 hours, to receive additional reading support.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12"/>
          <p:cNvPicPr preferRelativeResize="0"/>
          <p:nvPr/>
        </p:nvPicPr>
        <p:blipFill rotWithShape="1">
          <a:blip r:embed="rId3">
            <a:alphaModFix/>
          </a:blip>
          <a:srcRect b="0" l="0" r="0" t="0"/>
          <a:stretch/>
        </p:blipFill>
        <p:spPr>
          <a:xfrm>
            <a:off x="0" y="0"/>
            <a:ext cx="9144000" cy="6851309"/>
          </a:xfrm>
          <a:prstGeom prst="rect">
            <a:avLst/>
          </a:prstGeom>
          <a:noFill/>
          <a:ln>
            <a:noFill/>
          </a:ln>
        </p:spPr>
      </p:pic>
      <p:sp>
        <p:nvSpPr>
          <p:cNvPr id="180" name="Google Shape;180;p12"/>
          <p:cNvSpPr txBox="1"/>
          <p:nvPr/>
        </p:nvSpPr>
        <p:spPr>
          <a:xfrm>
            <a:off x="776974" y="2691532"/>
            <a:ext cx="7583560"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Students will be invited to attend the reading camp during the summer, if they do not pass the Reading EOG or qualify for a </a:t>
            </a:r>
            <a:r>
              <a:rPr b="1" i="1" lang="en-US" sz="2800">
                <a:solidFill>
                  <a:schemeClr val="lt1"/>
                </a:solidFill>
                <a:latin typeface="Calibri"/>
                <a:ea typeface="Calibri"/>
                <a:cs typeface="Calibri"/>
                <a:sym typeface="Calibri"/>
              </a:rPr>
              <a:t>good cause exemption</a:t>
            </a:r>
            <a:r>
              <a:rPr i="1" lang="en-US" sz="2800">
                <a:solidFill>
                  <a:schemeClr val="lt1"/>
                </a:solidFill>
                <a:latin typeface="Calibri"/>
                <a:ea typeface="Calibri"/>
                <a:cs typeface="Calibri"/>
                <a:sym typeface="Calibri"/>
              </a:rPr>
              <a:t>.</a:t>
            </a:r>
            <a:endParaRPr/>
          </a:p>
          <a:p>
            <a:pPr indent="0" lvl="0" marL="0" marR="0" rtl="0" algn="l">
              <a:spcBef>
                <a:spcPts val="0"/>
              </a:spcBef>
              <a:spcAft>
                <a:spcPts val="0"/>
              </a:spcAft>
              <a:buNone/>
            </a:pPr>
            <a:r>
              <a:t/>
            </a:r>
            <a:endParaRPr sz="2800">
              <a:solidFill>
                <a:schemeClr val="lt1"/>
              </a:solidFill>
              <a:latin typeface="Calibri"/>
              <a:ea typeface="Calibri"/>
              <a:cs typeface="Calibri"/>
              <a:sym typeface="Calibri"/>
            </a:endParaRPr>
          </a:p>
        </p:txBody>
      </p:sp>
      <p:sp>
        <p:nvSpPr>
          <p:cNvPr id="181" name="Google Shape;181;p12"/>
          <p:cNvSpPr txBox="1"/>
          <p:nvPr/>
        </p:nvSpPr>
        <p:spPr>
          <a:xfrm>
            <a:off x="459618" y="96762"/>
            <a:ext cx="8430381"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FED517"/>
                </a:solidFill>
                <a:latin typeface="Calibri"/>
                <a:ea typeface="Calibri"/>
                <a:cs typeface="Calibri"/>
                <a:sym typeface="Calibri"/>
              </a:rPr>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descr="slide6.jpg" id="187" name="Google Shape;187;p13"/>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88" name="Google Shape;188;p13"/>
          <p:cNvSpPr txBox="1"/>
          <p:nvPr/>
        </p:nvSpPr>
        <p:spPr>
          <a:xfrm>
            <a:off x="326566" y="547928"/>
            <a:ext cx="8394097" cy="143116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1600">
                <a:solidFill>
                  <a:schemeClr val="lt1"/>
                </a:solidFill>
                <a:latin typeface="Calibri"/>
                <a:ea typeface="Calibri"/>
                <a:cs typeface="Calibri"/>
                <a:sym typeface="Calibri"/>
              </a:rPr>
              <a:t>How will the State determine that your child is reading at or above grade level?</a:t>
            </a:r>
            <a:endParaRPr/>
          </a:p>
          <a:p>
            <a:pPr indent="0" lvl="0" marL="0" marR="0" rtl="0" algn="l">
              <a:lnSpc>
                <a:spcPct val="90000"/>
              </a:lnSpc>
              <a:spcBef>
                <a:spcPts val="0"/>
              </a:spcBef>
              <a:spcAft>
                <a:spcPts val="0"/>
              </a:spcAft>
              <a:buNone/>
            </a:pPr>
            <a:r>
              <a:rPr lang="en-US" sz="800">
                <a:solidFill>
                  <a:schemeClr val="lt1"/>
                </a:solidFill>
                <a:latin typeface="Calibri"/>
                <a:ea typeface="Calibri"/>
                <a:cs typeface="Calibri"/>
                <a:sym typeface="Calibri"/>
              </a:rPr>
              <a:t> </a:t>
            </a:r>
            <a:endParaRPr/>
          </a:p>
          <a:p>
            <a:pPr indent="0" lvl="0" marL="0" marR="0" rtl="0" algn="l">
              <a:lnSpc>
                <a:spcPct val="90000"/>
              </a:lnSpc>
              <a:spcBef>
                <a:spcPts val="0"/>
              </a:spcBef>
              <a:spcAft>
                <a:spcPts val="0"/>
              </a:spcAft>
              <a:buNone/>
            </a:pPr>
            <a:r>
              <a:rPr lang="en-US" sz="3600">
                <a:solidFill>
                  <a:srgbClr val="FED517"/>
                </a:solidFill>
                <a:latin typeface="Calibri"/>
                <a:ea typeface="Calibri"/>
                <a:cs typeface="Calibri"/>
                <a:sym typeface="Calibri"/>
              </a:rPr>
              <a:t>Good cause exemptions include any student who:</a:t>
            </a:r>
            <a:endParaRPr/>
          </a:p>
        </p:txBody>
      </p:sp>
      <p:sp>
        <p:nvSpPr>
          <p:cNvPr id="189" name="Google Shape;189;p13"/>
          <p:cNvSpPr txBox="1"/>
          <p:nvPr/>
        </p:nvSpPr>
        <p:spPr>
          <a:xfrm>
            <a:off x="459618" y="96762"/>
            <a:ext cx="8430381"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396C"/>
                </a:solidFill>
                <a:latin typeface="Calibri"/>
                <a:ea typeface="Calibri"/>
                <a:cs typeface="Calibri"/>
                <a:sym typeface="Calibri"/>
              </a:rPr>
              <a:t>YEAR ROUND CALENDAR STUDENTS </a:t>
            </a:r>
            <a:endParaRPr/>
          </a:p>
        </p:txBody>
      </p:sp>
      <p:sp>
        <p:nvSpPr>
          <p:cNvPr id="190" name="Google Shape;190;p13"/>
          <p:cNvSpPr txBox="1"/>
          <p:nvPr/>
        </p:nvSpPr>
        <p:spPr>
          <a:xfrm>
            <a:off x="653143" y="2370667"/>
            <a:ext cx="7946571" cy="378565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demonstrates proficiency on </a:t>
            </a:r>
            <a:r>
              <a:rPr b="1" lang="en-US" sz="2000">
                <a:solidFill>
                  <a:schemeClr val="dk1"/>
                </a:solidFill>
                <a:latin typeface="Calibri"/>
                <a:ea typeface="Calibri"/>
                <a:cs typeface="Calibri"/>
                <a:sym typeface="Calibri"/>
              </a:rPr>
              <a:t>Read to Achieve Test </a:t>
            </a:r>
            <a:endParaRPr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is a Limited English Proficient (LEP) student with fewer than two years of instruction in the ESL program</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has a disability and whose individualized education program (IEP) indicates (i) use of the NCEXTEND 1 alternate assessment, (ii) at least a two-school-year delay in educational performance or (iii) receipt of intensive reading interventions for at least two school years</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has (i) </a:t>
            </a:r>
            <a:r>
              <a:rPr b="1" lang="en-US" sz="2000">
                <a:solidFill>
                  <a:schemeClr val="dk1"/>
                </a:solidFill>
                <a:latin typeface="Calibri"/>
                <a:ea typeface="Calibri"/>
                <a:cs typeface="Calibri"/>
                <a:sym typeface="Calibri"/>
              </a:rPr>
              <a:t>received reading intervention </a:t>
            </a:r>
            <a:r>
              <a:rPr lang="en-US" sz="2000">
                <a:solidFill>
                  <a:schemeClr val="dk1"/>
                </a:solidFill>
                <a:latin typeface="Calibri"/>
                <a:ea typeface="Calibri"/>
                <a:cs typeface="Calibri"/>
                <a:sym typeface="Calibri"/>
              </a:rPr>
              <a:t>and (ii) </a:t>
            </a:r>
            <a:r>
              <a:rPr b="1" lang="en-US" sz="2000">
                <a:solidFill>
                  <a:schemeClr val="dk1"/>
                </a:solidFill>
                <a:latin typeface="Calibri"/>
                <a:ea typeface="Calibri"/>
                <a:cs typeface="Calibri"/>
                <a:sym typeface="Calibri"/>
              </a:rPr>
              <a:t>previously been retained more than once </a:t>
            </a:r>
            <a:r>
              <a:rPr lang="en-US" sz="2000">
                <a:solidFill>
                  <a:schemeClr val="dk1"/>
                </a:solidFill>
                <a:latin typeface="Calibri"/>
                <a:ea typeface="Calibri"/>
                <a:cs typeface="Calibri"/>
                <a:sym typeface="Calibri"/>
              </a:rPr>
              <a:t>in kindergarten or Grades 1 through 3</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demonstrates reading </a:t>
            </a:r>
            <a:r>
              <a:rPr b="1" lang="en-US" sz="2000">
                <a:solidFill>
                  <a:schemeClr val="dk1"/>
                </a:solidFill>
                <a:latin typeface="Calibri"/>
                <a:ea typeface="Calibri"/>
                <a:cs typeface="Calibri"/>
                <a:sym typeface="Calibri"/>
              </a:rPr>
              <a:t>proficiency</a:t>
            </a:r>
            <a:r>
              <a:rPr lang="en-US" sz="2000">
                <a:solidFill>
                  <a:schemeClr val="dk1"/>
                </a:solidFill>
                <a:latin typeface="Calibri"/>
                <a:ea typeface="Calibri"/>
                <a:cs typeface="Calibri"/>
                <a:sym typeface="Calibri"/>
              </a:rPr>
              <a:t> appropriate for 3</a:t>
            </a:r>
            <a:r>
              <a:rPr baseline="30000" lang="en-US" sz="2000">
                <a:solidFill>
                  <a:schemeClr val="dk1"/>
                </a:solidFill>
                <a:latin typeface="Calibri"/>
                <a:ea typeface="Calibri"/>
                <a:cs typeface="Calibri"/>
                <a:sym typeface="Calibri"/>
              </a:rPr>
              <a:t>rd</a:t>
            </a:r>
            <a:r>
              <a:rPr lang="en-US" sz="2000">
                <a:solidFill>
                  <a:schemeClr val="dk1"/>
                </a:solidFill>
                <a:latin typeface="Calibri"/>
                <a:ea typeface="Calibri"/>
                <a:cs typeface="Calibri"/>
                <a:sym typeface="Calibri"/>
              </a:rPr>
              <a:t>-grade students on approved </a:t>
            </a:r>
            <a:r>
              <a:rPr b="1" lang="en-US" sz="2000">
                <a:solidFill>
                  <a:schemeClr val="dk1"/>
                </a:solidFill>
                <a:latin typeface="Calibri"/>
                <a:ea typeface="Calibri"/>
                <a:cs typeface="Calibri"/>
                <a:sym typeface="Calibri"/>
              </a:rPr>
              <a:t>alternate assessments </a:t>
            </a:r>
            <a:r>
              <a:rPr lang="en-US" sz="2000">
                <a:solidFill>
                  <a:schemeClr val="dk1"/>
                </a:solidFill>
                <a:latin typeface="Calibri"/>
                <a:ea typeface="Calibri"/>
                <a:cs typeface="Calibri"/>
                <a:sym typeface="Calibri"/>
              </a:rPr>
              <a:t>approved by the State Board of Education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descr="slide6.jpg" id="196" name="Google Shape;196;p14"/>
          <p:cNvPicPr preferRelativeResize="0"/>
          <p:nvPr/>
        </p:nvPicPr>
        <p:blipFill rotWithShape="1">
          <a:blip r:embed="rId3">
            <a:alphaModFix/>
          </a:blip>
          <a:srcRect b="0" l="0" r="0" t="0"/>
          <a:stretch/>
        </p:blipFill>
        <p:spPr>
          <a:xfrm>
            <a:off x="0" y="12095"/>
            <a:ext cx="9144000" cy="6858000"/>
          </a:xfrm>
          <a:prstGeom prst="rect">
            <a:avLst/>
          </a:prstGeom>
          <a:noFill/>
          <a:ln>
            <a:noFill/>
          </a:ln>
        </p:spPr>
      </p:pic>
      <p:sp>
        <p:nvSpPr>
          <p:cNvPr id="197" name="Google Shape;197;p14"/>
          <p:cNvSpPr txBox="1"/>
          <p:nvPr/>
        </p:nvSpPr>
        <p:spPr>
          <a:xfrm>
            <a:off x="326566" y="693068"/>
            <a:ext cx="8394097" cy="109876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3600">
                <a:solidFill>
                  <a:srgbClr val="FED517"/>
                </a:solidFill>
                <a:latin typeface="Calibri"/>
                <a:ea typeface="Calibri"/>
                <a:cs typeface="Calibri"/>
                <a:sym typeface="Calibri"/>
              </a:rPr>
              <a:t>If your child is determined to be reading below grade level, you have two choices: </a:t>
            </a:r>
            <a:endParaRPr/>
          </a:p>
        </p:txBody>
      </p:sp>
      <p:sp>
        <p:nvSpPr>
          <p:cNvPr id="198" name="Google Shape;198;p14"/>
          <p:cNvSpPr txBox="1"/>
          <p:nvPr/>
        </p:nvSpPr>
        <p:spPr>
          <a:xfrm>
            <a:off x="459618" y="96762"/>
            <a:ext cx="8430381"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00396C"/>
                </a:solidFill>
                <a:latin typeface="Calibri"/>
                <a:ea typeface="Calibri"/>
                <a:cs typeface="Calibri"/>
                <a:sym typeface="Calibri"/>
              </a:rPr>
              <a:t>YEAR ROUND CALENDAR STUDENTS </a:t>
            </a:r>
            <a:endParaRPr/>
          </a:p>
        </p:txBody>
      </p:sp>
      <p:sp>
        <p:nvSpPr>
          <p:cNvPr id="199" name="Google Shape;199;p14"/>
          <p:cNvSpPr txBox="1"/>
          <p:nvPr/>
        </p:nvSpPr>
        <p:spPr>
          <a:xfrm>
            <a:off x="665238" y="2656167"/>
            <a:ext cx="3531810" cy="430887"/>
          </a:xfrm>
          <a:prstGeom prst="rect">
            <a:avLst/>
          </a:prstGeom>
          <a:noFill/>
          <a:ln>
            <a:noFill/>
          </a:ln>
        </p:spPr>
        <p:txBody>
          <a:bodyPr anchorCtr="0" anchor="t" bIns="45700" lIns="91425" spcFirstLastPara="1" rIns="91425" wrap="square" tIns="45700">
            <a:spAutoFit/>
          </a:bodyPr>
          <a:lstStyle/>
          <a:p>
            <a:pPr indent="-285750" lvl="0" marL="285750" marR="0" rtl="0" algn="l">
              <a:lnSpc>
                <a:spcPct val="90000"/>
              </a:lnSpc>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  </a:t>
            </a:r>
            <a:r>
              <a:rPr b="1" lang="en-US" sz="2400">
                <a:solidFill>
                  <a:schemeClr val="dk1"/>
                </a:solidFill>
                <a:latin typeface="Calibri"/>
                <a:ea typeface="Calibri"/>
                <a:cs typeface="Calibri"/>
                <a:sym typeface="Calibri"/>
              </a:rPr>
              <a:t>Attend Camp</a:t>
            </a:r>
            <a:endParaRPr b="1" sz="2800">
              <a:solidFill>
                <a:schemeClr val="dk1"/>
              </a:solidFill>
              <a:latin typeface="Calibri"/>
              <a:ea typeface="Calibri"/>
              <a:cs typeface="Calibri"/>
              <a:sym typeface="Calibri"/>
            </a:endParaRPr>
          </a:p>
        </p:txBody>
      </p:sp>
      <p:cxnSp>
        <p:nvCxnSpPr>
          <p:cNvPr id="200" name="Google Shape;200;p14"/>
          <p:cNvCxnSpPr/>
          <p:nvPr/>
        </p:nvCxnSpPr>
        <p:spPr>
          <a:xfrm>
            <a:off x="4545845" y="2415473"/>
            <a:ext cx="0" cy="3822095"/>
          </a:xfrm>
          <a:prstGeom prst="straightConnector1">
            <a:avLst/>
          </a:prstGeom>
          <a:noFill/>
          <a:ln cap="sq" cmpd="sng" w="9525">
            <a:solidFill>
              <a:schemeClr val="accent1"/>
            </a:solidFill>
            <a:prstDash val="dash"/>
            <a:round/>
            <a:headEnd len="sm" w="sm" type="none"/>
            <a:tailEnd len="sm" w="sm" type="none"/>
          </a:ln>
          <a:effectLst>
            <a:outerShdw blurRad="40000" rotWithShape="0" dir="5400000" dist="20000">
              <a:srgbClr val="000000">
                <a:alpha val="37647"/>
              </a:srgbClr>
            </a:outerShdw>
          </a:effectLst>
        </p:spPr>
      </p:cxnSp>
      <p:sp>
        <p:nvSpPr>
          <p:cNvPr id="201" name="Google Shape;201;p14"/>
          <p:cNvSpPr txBox="1"/>
          <p:nvPr/>
        </p:nvSpPr>
        <p:spPr>
          <a:xfrm>
            <a:off x="4905829" y="2656167"/>
            <a:ext cx="3984170" cy="430887"/>
          </a:xfrm>
          <a:prstGeom prst="rect">
            <a:avLst/>
          </a:prstGeom>
          <a:noFill/>
          <a:ln>
            <a:noFill/>
          </a:ln>
        </p:spPr>
        <p:txBody>
          <a:bodyPr anchorCtr="0" anchor="t" bIns="45700" lIns="91425" spcFirstLastPara="1" rIns="91425" wrap="square" tIns="45700">
            <a:spAutoFit/>
          </a:bodyPr>
          <a:lstStyle/>
          <a:p>
            <a:pPr indent="-342900" lvl="0" marL="342900" marR="0" rtl="0" algn="l">
              <a:lnSpc>
                <a:spcPct val="90000"/>
              </a:lnSpc>
              <a:spcBef>
                <a:spcPts val="0"/>
              </a:spcBef>
              <a:spcAft>
                <a:spcPts val="0"/>
              </a:spcAft>
              <a:buClr>
                <a:schemeClr val="dk1"/>
              </a:buClr>
              <a:buSzPts val="2400"/>
              <a:buFont typeface="Noto Sans Symbols"/>
              <a:buChar char="❑"/>
            </a:pPr>
            <a:r>
              <a:rPr b="1" lang="en-US" sz="2400">
                <a:solidFill>
                  <a:schemeClr val="dk1"/>
                </a:solidFill>
                <a:latin typeface="Calibri"/>
                <a:ea typeface="Calibri"/>
                <a:cs typeface="Calibri"/>
                <a:sym typeface="Calibri"/>
              </a:rPr>
              <a:t>Decline Camp</a:t>
            </a:r>
            <a:endParaRPr/>
          </a:p>
        </p:txBody>
      </p:sp>
      <p:sp>
        <p:nvSpPr>
          <p:cNvPr id="202" name="Google Shape;202;p14"/>
          <p:cNvSpPr txBox="1"/>
          <p:nvPr/>
        </p:nvSpPr>
        <p:spPr>
          <a:xfrm>
            <a:off x="665238" y="3232197"/>
            <a:ext cx="3410857" cy="3836435"/>
          </a:xfrm>
          <a:prstGeom prst="rect">
            <a:avLst/>
          </a:prstGeom>
          <a:noFill/>
          <a:ln>
            <a:noFill/>
          </a:ln>
        </p:spPr>
        <p:txBody>
          <a:bodyPr anchorCtr="0" anchor="t" bIns="45700" lIns="91425" spcFirstLastPara="1" rIns="91425" wrap="square" tIns="45700">
            <a:spAutoFit/>
          </a:bodyPr>
          <a:lstStyle/>
          <a:p>
            <a:pPr indent="-285750" lvl="0" marL="285750" marR="0" rtl="0" algn="l">
              <a:lnSpc>
                <a:spcPct val="9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Your child will be retested at the end of camp and move into the 4th grade if proficient.</a:t>
            </a:r>
            <a:endParaRPr/>
          </a:p>
          <a:p>
            <a:pPr indent="-171450" lvl="0" marL="285750" marR="0" rtl="0" algn="l">
              <a:lnSpc>
                <a:spcPct val="90000"/>
              </a:lnSpc>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lnSpc>
                <a:spcPct val="9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Children who are still not reading at grade level will have a ‘retention designation’ and receive additional support in 4</a:t>
            </a:r>
            <a:r>
              <a:rPr baseline="30000" lang="en-US" sz="1800">
                <a:solidFill>
                  <a:schemeClr val="dk1"/>
                </a:solidFill>
                <a:latin typeface="Calibri"/>
                <a:ea typeface="Calibri"/>
                <a:cs typeface="Calibri"/>
                <a:sym typeface="Calibri"/>
              </a:rPr>
              <a:t>th</a:t>
            </a:r>
            <a:r>
              <a:rPr lang="en-US" sz="1800">
                <a:solidFill>
                  <a:schemeClr val="dk1"/>
                </a:solidFill>
                <a:latin typeface="Calibri"/>
                <a:ea typeface="Calibri"/>
                <a:cs typeface="Calibri"/>
                <a:sym typeface="Calibri"/>
              </a:rPr>
              <a:t> grade.</a:t>
            </a:r>
            <a:endParaRPr/>
          </a:p>
          <a:p>
            <a:pPr indent="-171450" lvl="0" marL="285750" marR="0" rtl="0" algn="l">
              <a:lnSpc>
                <a:spcPct val="90000"/>
              </a:lnSpc>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lnSpc>
                <a:spcPct val="9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The retention designation will be removed if the child demonstrates proficiency by mid-year of 4</a:t>
            </a:r>
            <a:r>
              <a:rPr baseline="30000" lang="en-US" sz="1800">
                <a:solidFill>
                  <a:schemeClr val="dk1"/>
                </a:solidFill>
                <a:latin typeface="Calibri"/>
                <a:ea typeface="Calibri"/>
                <a:cs typeface="Calibri"/>
                <a:sym typeface="Calibri"/>
              </a:rPr>
              <a:t>th</a:t>
            </a:r>
            <a:r>
              <a:rPr lang="en-US" sz="1800">
                <a:solidFill>
                  <a:schemeClr val="dk1"/>
                </a:solidFill>
                <a:latin typeface="Calibri"/>
                <a:ea typeface="Calibri"/>
                <a:cs typeface="Calibri"/>
                <a:sym typeface="Calibri"/>
              </a:rPr>
              <a:t> grade.</a:t>
            </a:r>
            <a:endParaRPr/>
          </a:p>
          <a:p>
            <a:pPr indent="0" lvl="0" marL="0" marR="0" rtl="0" algn="l">
              <a:lnSpc>
                <a:spcPct val="90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203" name="Google Shape;203;p14"/>
          <p:cNvSpPr txBox="1"/>
          <p:nvPr/>
        </p:nvSpPr>
        <p:spPr>
          <a:xfrm>
            <a:off x="4905829" y="3106151"/>
            <a:ext cx="3984170" cy="383643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lnSpc>
                <a:spcPct val="9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Your child will have the opportunity to take an assessment on a designated date and time.</a:t>
            </a:r>
            <a:endParaRPr/>
          </a:p>
          <a:p>
            <a:pPr indent="-171450" lvl="0" marL="285750" marR="0" rtl="0" algn="l">
              <a:lnSpc>
                <a:spcPct val="90000"/>
              </a:lnSpc>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lnSpc>
                <a:spcPct val="9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Students who are not proficient based on the assessment will have a ‘retention designation’ and receive additional support in 4</a:t>
            </a:r>
            <a:r>
              <a:rPr baseline="30000" lang="en-US" sz="1800">
                <a:solidFill>
                  <a:schemeClr val="dk1"/>
                </a:solidFill>
                <a:latin typeface="Calibri"/>
                <a:ea typeface="Calibri"/>
                <a:cs typeface="Calibri"/>
                <a:sym typeface="Calibri"/>
              </a:rPr>
              <a:t>th</a:t>
            </a:r>
            <a:r>
              <a:rPr lang="en-US" sz="1800">
                <a:solidFill>
                  <a:schemeClr val="dk1"/>
                </a:solidFill>
                <a:latin typeface="Calibri"/>
                <a:ea typeface="Calibri"/>
                <a:cs typeface="Calibri"/>
                <a:sym typeface="Calibri"/>
              </a:rPr>
              <a:t> grade.</a:t>
            </a:r>
            <a:endParaRPr/>
          </a:p>
          <a:p>
            <a:pPr indent="-171450" lvl="0" marL="285750" marR="0" rtl="0" algn="l">
              <a:lnSpc>
                <a:spcPct val="90000"/>
              </a:lnSpc>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lnSpc>
                <a:spcPct val="9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The retention designation will be removed if the child demonstrates proficiency by mid-year of 4</a:t>
            </a:r>
            <a:r>
              <a:rPr baseline="30000" lang="en-US" sz="1800">
                <a:solidFill>
                  <a:schemeClr val="dk1"/>
                </a:solidFill>
                <a:latin typeface="Calibri"/>
                <a:ea typeface="Calibri"/>
                <a:cs typeface="Calibri"/>
                <a:sym typeface="Calibri"/>
              </a:rPr>
              <a:t>th</a:t>
            </a:r>
            <a:r>
              <a:rPr lang="en-US" sz="1800">
                <a:solidFill>
                  <a:schemeClr val="dk1"/>
                </a:solidFill>
                <a:latin typeface="Calibri"/>
                <a:ea typeface="Calibri"/>
                <a:cs typeface="Calibri"/>
                <a:sym typeface="Calibri"/>
              </a:rPr>
              <a:t> grade.</a:t>
            </a:r>
            <a:endParaRPr/>
          </a:p>
          <a:p>
            <a:pPr indent="0" lvl="0" marL="0" marR="0" rtl="0" algn="l">
              <a:lnSpc>
                <a:spcPct val="90000"/>
              </a:lnSpc>
              <a:spcBef>
                <a:spcPts val="0"/>
              </a:spcBef>
              <a:spcAft>
                <a:spcPts val="0"/>
              </a:spcAft>
              <a:buNone/>
            </a:pPr>
            <a:r>
              <a:t/>
            </a:r>
            <a:endParaRPr sz="1800">
              <a:solidFill>
                <a:schemeClr val="dk1"/>
              </a:solidFill>
              <a:latin typeface="Calibri"/>
              <a:ea typeface="Calibri"/>
              <a:cs typeface="Calibri"/>
              <a:sym typeface="Calibri"/>
            </a:endParaRPr>
          </a:p>
          <a:p>
            <a:pPr indent="-171450" lvl="0" marL="285750" marR="0" rtl="0" algn="l">
              <a:lnSpc>
                <a:spcPct val="90000"/>
              </a:lnSpc>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descr="slide8.jpg" id="209" name="Google Shape;209;p15"/>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10" name="Google Shape;210;p15"/>
          <p:cNvSpPr txBox="1"/>
          <p:nvPr/>
        </p:nvSpPr>
        <p:spPr>
          <a:xfrm>
            <a:off x="181426" y="632595"/>
            <a:ext cx="8394097" cy="5847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Calibri"/>
                <a:ea typeface="Calibri"/>
                <a:cs typeface="Calibri"/>
                <a:sym typeface="Calibri"/>
              </a:rPr>
              <a:t>How can I help my child with his or her reading?</a:t>
            </a:r>
            <a:endParaRPr sz="1600">
              <a:solidFill>
                <a:schemeClr val="dk1"/>
              </a:solidFill>
              <a:latin typeface="Calibri"/>
              <a:ea typeface="Calibri"/>
              <a:cs typeface="Calibri"/>
              <a:sym typeface="Calibri"/>
            </a:endParaRPr>
          </a:p>
        </p:txBody>
      </p:sp>
      <p:sp>
        <p:nvSpPr>
          <p:cNvPr id="211" name="Google Shape;211;p15"/>
          <p:cNvSpPr/>
          <p:nvPr/>
        </p:nvSpPr>
        <p:spPr>
          <a:xfrm>
            <a:off x="4317999" y="2007810"/>
            <a:ext cx="4682781" cy="3533674"/>
          </a:xfrm>
          <a:prstGeom prst="rect">
            <a:avLst/>
          </a:prstGeom>
          <a:solidFill>
            <a:schemeClr val="lt1">
              <a:alpha val="87843"/>
            </a:schemeClr>
          </a:solid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5"/>
          <p:cNvSpPr txBox="1"/>
          <p:nvPr/>
        </p:nvSpPr>
        <p:spPr>
          <a:xfrm>
            <a:off x="4318000" y="2007810"/>
            <a:ext cx="4682780" cy="220060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396C"/>
                </a:solidFill>
                <a:latin typeface="Calibri"/>
                <a:ea typeface="Calibri"/>
                <a:cs typeface="Calibri"/>
                <a:sym typeface="Calibri"/>
              </a:rPr>
              <a:t>Read together for at least 20 minutes each day!</a:t>
            </a:r>
            <a:endParaRPr/>
          </a:p>
          <a:p>
            <a:pPr indent="0" lvl="0" marL="0" marR="0" rtl="0" algn="l">
              <a:spcBef>
                <a:spcPts val="0"/>
              </a:spcBef>
              <a:spcAft>
                <a:spcPts val="0"/>
              </a:spcAft>
              <a:buNone/>
            </a:pPr>
            <a:r>
              <a:t/>
            </a:r>
            <a:endParaRPr b="1" sz="9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Parent/Teacher Communication</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Visit the library</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Stay involved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2"/>
          <p:cNvPicPr preferRelativeResize="0"/>
          <p:nvPr/>
        </p:nvPicPr>
        <p:blipFill rotWithShape="1">
          <a:blip r:embed="rId3">
            <a:alphaModFix/>
          </a:blip>
          <a:srcRect b="0" l="0" r="0" t="0"/>
          <a:stretch/>
        </p:blipFill>
        <p:spPr>
          <a:xfrm>
            <a:off x="0" y="0"/>
            <a:ext cx="9144000" cy="6851309"/>
          </a:xfrm>
          <a:prstGeom prst="rect">
            <a:avLst/>
          </a:prstGeom>
          <a:noFill/>
          <a:ln>
            <a:noFill/>
          </a:ln>
        </p:spPr>
      </p:pic>
      <p:sp>
        <p:nvSpPr>
          <p:cNvPr id="106" name="Google Shape;106;p2"/>
          <p:cNvSpPr txBox="1"/>
          <p:nvPr/>
        </p:nvSpPr>
        <p:spPr>
          <a:xfrm>
            <a:off x="776974" y="2691532"/>
            <a:ext cx="7583560" cy="28623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600" u="none" cap="none" strike="noStrike">
                <a:solidFill>
                  <a:schemeClr val="lt1"/>
                </a:solidFill>
                <a:latin typeface="Calibri"/>
                <a:ea typeface="Calibri"/>
                <a:cs typeface="Calibri"/>
                <a:sym typeface="Calibri"/>
              </a:rPr>
              <a:t>The Read to Achieve program </a:t>
            </a:r>
            <a:endParaRPr/>
          </a:p>
          <a:p>
            <a:pPr indent="0" lvl="0" marL="0" marR="0" rtl="0" algn="ctr">
              <a:spcBef>
                <a:spcPts val="0"/>
              </a:spcBef>
              <a:spcAft>
                <a:spcPts val="0"/>
              </a:spcAft>
              <a:buNone/>
            </a:pPr>
            <a:r>
              <a:rPr b="0" i="0" lang="en-US" sz="3600" u="none" cap="none" strike="noStrike">
                <a:solidFill>
                  <a:schemeClr val="lt1"/>
                </a:solidFill>
                <a:latin typeface="Calibri"/>
                <a:ea typeface="Calibri"/>
                <a:cs typeface="Calibri"/>
                <a:sym typeface="Calibri"/>
              </a:rPr>
              <a:t>is part of The Excellent </a:t>
            </a:r>
            <a:endParaRPr/>
          </a:p>
          <a:p>
            <a:pPr indent="0" lvl="0" marL="0" marR="0" rtl="0" algn="ctr">
              <a:spcBef>
                <a:spcPts val="0"/>
              </a:spcBef>
              <a:spcAft>
                <a:spcPts val="0"/>
              </a:spcAft>
              <a:buNone/>
            </a:pPr>
            <a:r>
              <a:rPr b="0" i="0" lang="en-US" sz="3600" u="none" cap="none" strike="noStrike">
                <a:solidFill>
                  <a:schemeClr val="lt1"/>
                </a:solidFill>
                <a:latin typeface="Calibri"/>
                <a:ea typeface="Calibri"/>
                <a:cs typeface="Calibri"/>
                <a:sym typeface="Calibri"/>
              </a:rPr>
              <a:t>Public Schools Act of N.C.</a:t>
            </a:r>
            <a:endParaRPr/>
          </a:p>
          <a:p>
            <a:pPr indent="0" lvl="0" marL="0" marR="0" rtl="0" algn="ctr">
              <a:spcBef>
                <a:spcPts val="0"/>
              </a:spcBef>
              <a:spcAft>
                <a:spcPts val="0"/>
              </a:spcAft>
              <a:buNone/>
            </a:pPr>
            <a:r>
              <a:rPr b="0" i="0" lang="en-US" sz="3600" u="none" cap="none" strike="noStrike">
                <a:solidFill>
                  <a:schemeClr val="lt1"/>
                </a:solidFill>
                <a:latin typeface="Calibri"/>
                <a:ea typeface="Calibri"/>
                <a:cs typeface="Calibri"/>
                <a:sym typeface="Calibri"/>
              </a:rPr>
              <a:t>(NC House Bill 950),</a:t>
            </a:r>
            <a:endParaRPr/>
          </a:p>
          <a:p>
            <a:pPr indent="0" lvl="0" marL="0" marR="0" rtl="0" algn="ctr">
              <a:spcBef>
                <a:spcPts val="0"/>
              </a:spcBef>
              <a:spcAft>
                <a:spcPts val="0"/>
              </a:spcAft>
              <a:buNone/>
            </a:pPr>
            <a:r>
              <a:rPr b="0" i="0" lang="en-US" sz="3600" u="none" cap="none" strike="noStrike">
                <a:solidFill>
                  <a:schemeClr val="lt1"/>
                </a:solidFill>
                <a:latin typeface="Calibri"/>
                <a:ea typeface="Calibri"/>
                <a:cs typeface="Calibri"/>
                <a:sym typeface="Calibri"/>
              </a:rPr>
              <a:t> which became law in July 2012.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3"/>
          <p:cNvPicPr preferRelativeResize="0"/>
          <p:nvPr/>
        </p:nvPicPr>
        <p:blipFill rotWithShape="1">
          <a:blip r:embed="rId3">
            <a:alphaModFix/>
          </a:blip>
          <a:srcRect b="0" l="0" r="0" t="0"/>
          <a:stretch/>
        </p:blipFill>
        <p:spPr>
          <a:xfrm>
            <a:off x="0" y="0"/>
            <a:ext cx="9144000" cy="6851309"/>
          </a:xfrm>
          <a:prstGeom prst="rect">
            <a:avLst/>
          </a:prstGeom>
          <a:noFill/>
          <a:ln>
            <a:noFill/>
          </a:ln>
        </p:spPr>
      </p:pic>
      <p:sp>
        <p:nvSpPr>
          <p:cNvPr id="113" name="Google Shape;113;p3"/>
          <p:cNvSpPr txBox="1"/>
          <p:nvPr/>
        </p:nvSpPr>
        <p:spPr>
          <a:xfrm>
            <a:off x="903974" y="2551832"/>
            <a:ext cx="7583560" cy="36009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600" u="none" cap="none" strike="noStrike">
                <a:solidFill>
                  <a:schemeClr val="lt1"/>
                </a:solidFill>
                <a:latin typeface="Calibri"/>
                <a:ea typeface="Calibri"/>
                <a:cs typeface="Calibri"/>
                <a:sym typeface="Calibri"/>
              </a:rPr>
              <a:t>Goal of Legislation</a:t>
            </a:r>
            <a:endParaRPr/>
          </a:p>
          <a:p>
            <a:pPr indent="-190500" lvl="0" marL="342900" marR="0" rtl="0" algn="l">
              <a:spcBef>
                <a:spcPts val="0"/>
              </a:spcBef>
              <a:spcAft>
                <a:spcPts val="0"/>
              </a:spcAft>
              <a:buClr>
                <a:schemeClr val="dk1"/>
              </a:buClr>
              <a:buSzPts val="2400"/>
              <a:buFont typeface="Arial"/>
              <a:buNone/>
            </a:pPr>
            <a:r>
              <a:t/>
            </a:r>
            <a:endParaRPr b="0" i="0" sz="2400" u="none" cap="none" strike="noStrike">
              <a:solidFill>
                <a:schemeClr val="lt1"/>
              </a:solidFill>
              <a:latin typeface="Calibri"/>
              <a:ea typeface="Calibri"/>
              <a:cs typeface="Calibri"/>
              <a:sym typeface="Calibri"/>
            </a:endParaRPr>
          </a:p>
          <a:p>
            <a:pPr indent="-342900" lvl="0" marL="342900" marR="0" rtl="0" algn="l">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All students proficient readers by the end of third grade.</a:t>
            </a:r>
            <a:endParaRPr/>
          </a:p>
          <a:p>
            <a:pPr indent="-342900" lvl="0" marL="342900" marR="0" rtl="0" algn="l">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Gives students multiple opportunities to show proficiency</a:t>
            </a:r>
            <a:endParaRPr/>
          </a:p>
          <a:p>
            <a:pPr indent="-342900" lvl="0" marL="342900" marR="0" rtl="0" algn="l">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Gives extra support to third and fourth grade students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4"/>
          <p:cNvPicPr preferRelativeResize="0"/>
          <p:nvPr/>
        </p:nvPicPr>
        <p:blipFill rotWithShape="1">
          <a:blip r:embed="rId3">
            <a:alphaModFix/>
          </a:blip>
          <a:srcRect b="0" l="0" r="0" t="0"/>
          <a:stretch/>
        </p:blipFill>
        <p:spPr>
          <a:xfrm>
            <a:off x="802850" y="751163"/>
            <a:ext cx="3617898" cy="748531"/>
          </a:xfrm>
          <a:prstGeom prst="rect">
            <a:avLst/>
          </a:prstGeom>
          <a:noFill/>
          <a:ln>
            <a:noFill/>
          </a:ln>
        </p:spPr>
      </p:pic>
      <p:sp>
        <p:nvSpPr>
          <p:cNvPr id="120" name="Google Shape;120;p4"/>
          <p:cNvSpPr txBox="1"/>
          <p:nvPr/>
        </p:nvSpPr>
        <p:spPr>
          <a:xfrm>
            <a:off x="802850" y="1845175"/>
            <a:ext cx="7715177" cy="43396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Calibri"/>
                <a:ea typeface="Calibri"/>
                <a:cs typeface="Calibri"/>
                <a:sym typeface="Calibri"/>
              </a:rPr>
              <a:t>KEY QUESTIONS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What steps are being taken to get your 3</a:t>
            </a:r>
            <a:r>
              <a:rPr baseline="30000" lang="en-US" sz="2400">
                <a:solidFill>
                  <a:schemeClr val="dk1"/>
                </a:solidFill>
                <a:latin typeface="Calibri"/>
                <a:ea typeface="Calibri"/>
                <a:cs typeface="Calibri"/>
                <a:sym typeface="Calibri"/>
              </a:rPr>
              <a:t>rd</a:t>
            </a:r>
            <a:r>
              <a:rPr lang="en-US" sz="2400">
                <a:solidFill>
                  <a:schemeClr val="dk1"/>
                </a:solidFill>
                <a:latin typeface="Calibri"/>
                <a:ea typeface="Calibri"/>
                <a:cs typeface="Calibri"/>
                <a:sym typeface="Calibri"/>
              </a:rPr>
              <a:t>-grader reading at or above grade level?</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How will the State determine if your child is reading at or above grade level? </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What will happen if your child isn’t reading at or above grade level? </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How can you help your child with his or her reading?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descr="slide1.jpg" id="126" name="Google Shape;126;p5"/>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27" name="Google Shape;127;p5"/>
          <p:cNvSpPr txBox="1"/>
          <p:nvPr/>
        </p:nvSpPr>
        <p:spPr>
          <a:xfrm>
            <a:off x="181426" y="523738"/>
            <a:ext cx="8394097"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396C"/>
                </a:solidFill>
                <a:latin typeface="Calibri"/>
                <a:ea typeface="Calibri"/>
                <a:cs typeface="Calibri"/>
                <a:sym typeface="Calibri"/>
              </a:rPr>
              <a:t>What steps are being taken to get your 3rd grader reading at or above grade level?</a:t>
            </a:r>
            <a:endParaRPr/>
          </a:p>
          <a:p>
            <a:pPr indent="0" lvl="0" marL="0" marR="0" rtl="0" algn="l">
              <a:spcBef>
                <a:spcPts val="0"/>
              </a:spcBef>
              <a:spcAft>
                <a:spcPts val="0"/>
              </a:spcAft>
              <a:buNone/>
            </a:pPr>
            <a:r>
              <a:rPr lang="en-US" sz="3200">
                <a:solidFill>
                  <a:schemeClr val="lt1"/>
                </a:solidFill>
                <a:latin typeface="Calibri"/>
                <a:ea typeface="Calibri"/>
                <a:cs typeface="Calibri"/>
                <a:sym typeface="Calibri"/>
              </a:rPr>
              <a:t>We are providing strong instruction in literacy.</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pic>
        <p:nvPicPr>
          <p:cNvPr id="128" name="Google Shape;128;p5"/>
          <p:cNvPicPr preferRelativeResize="0"/>
          <p:nvPr/>
        </p:nvPicPr>
        <p:blipFill rotWithShape="1">
          <a:blip r:embed="rId4">
            <a:alphaModFix/>
          </a:blip>
          <a:srcRect b="0" l="0" r="0" t="0"/>
          <a:stretch/>
        </p:blipFill>
        <p:spPr>
          <a:xfrm>
            <a:off x="6288151" y="5950856"/>
            <a:ext cx="2640554" cy="75292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descr="SLLIDE2.jpg" id="134" name="Google Shape;134;p6"/>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35" name="Google Shape;135;p6"/>
          <p:cNvSpPr txBox="1"/>
          <p:nvPr/>
        </p:nvSpPr>
        <p:spPr>
          <a:xfrm>
            <a:off x="181426" y="523738"/>
            <a:ext cx="8394097" cy="8002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396C"/>
                </a:solidFill>
                <a:latin typeface="Calibri"/>
                <a:ea typeface="Calibri"/>
                <a:cs typeface="Calibri"/>
                <a:sym typeface="Calibri"/>
              </a:rPr>
              <a:t>What steps are being taken to get your 3rd grader reading at or above grade level?</a:t>
            </a:r>
            <a:endParaRPr/>
          </a:p>
          <a:p>
            <a:pPr indent="0" lvl="0" marL="0" marR="0" rtl="0" algn="l">
              <a:spcBef>
                <a:spcPts val="0"/>
              </a:spcBef>
              <a:spcAft>
                <a:spcPts val="0"/>
              </a:spcAft>
              <a:buNone/>
            </a:pPr>
            <a:r>
              <a:rPr lang="en-US" sz="3000">
                <a:solidFill>
                  <a:schemeClr val="lt1"/>
                </a:solidFill>
                <a:latin typeface="Calibri"/>
                <a:ea typeface="Calibri"/>
                <a:cs typeface="Calibri"/>
                <a:sym typeface="Calibri"/>
              </a:rPr>
              <a:t>We are providing extra help to students who need it.</a:t>
            </a:r>
            <a:endParaRPr sz="3000">
              <a:solidFill>
                <a:schemeClr val="dk1"/>
              </a:solidFill>
              <a:latin typeface="Calibri"/>
              <a:ea typeface="Calibri"/>
              <a:cs typeface="Calibri"/>
              <a:sym typeface="Calibri"/>
            </a:endParaRPr>
          </a:p>
        </p:txBody>
      </p:sp>
      <p:pic>
        <p:nvPicPr>
          <p:cNvPr id="136" name="Google Shape;136;p6"/>
          <p:cNvPicPr preferRelativeResize="0"/>
          <p:nvPr/>
        </p:nvPicPr>
        <p:blipFill rotWithShape="1">
          <a:blip r:embed="rId4">
            <a:alphaModFix/>
          </a:blip>
          <a:srcRect b="0" l="0" r="0" t="0"/>
          <a:stretch/>
        </p:blipFill>
        <p:spPr>
          <a:xfrm>
            <a:off x="6288151" y="5950856"/>
            <a:ext cx="2640554" cy="75292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descr="reading.png" id="142" name="Google Shape;142;p7"/>
          <p:cNvPicPr preferRelativeResize="0"/>
          <p:nvPr/>
        </p:nvPicPr>
        <p:blipFill rotWithShape="1">
          <a:blip r:embed="rId3">
            <a:alphaModFix/>
          </a:blip>
          <a:srcRect b="0" l="0" r="0" t="0"/>
          <a:stretch/>
        </p:blipFill>
        <p:spPr>
          <a:xfrm>
            <a:off x="0" y="-62144"/>
            <a:ext cx="9144000" cy="6858000"/>
          </a:xfrm>
          <a:prstGeom prst="rect">
            <a:avLst/>
          </a:prstGeom>
          <a:noFill/>
          <a:ln>
            <a:noFill/>
          </a:ln>
        </p:spPr>
      </p:pic>
      <p:sp>
        <p:nvSpPr>
          <p:cNvPr id="143" name="Google Shape;143;p7"/>
          <p:cNvSpPr txBox="1"/>
          <p:nvPr/>
        </p:nvSpPr>
        <p:spPr>
          <a:xfrm>
            <a:off x="181426" y="523738"/>
            <a:ext cx="8394097"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396C"/>
                </a:solidFill>
                <a:latin typeface="Calibri"/>
                <a:ea typeface="Calibri"/>
                <a:cs typeface="Calibri"/>
                <a:sym typeface="Calibri"/>
              </a:rPr>
              <a:t>What steps are being taken to get your 3rd grader reading at or above grade level?</a:t>
            </a:r>
            <a:endParaRPr/>
          </a:p>
          <a:p>
            <a:pPr indent="0" lvl="0" marL="0" marR="0" rtl="0" algn="l">
              <a:spcBef>
                <a:spcPts val="0"/>
              </a:spcBef>
              <a:spcAft>
                <a:spcPts val="0"/>
              </a:spcAft>
              <a:buNone/>
            </a:pPr>
            <a:r>
              <a:rPr lang="en-US" sz="2800">
                <a:solidFill>
                  <a:schemeClr val="lt1"/>
                </a:solidFill>
                <a:latin typeface="Calibri"/>
                <a:ea typeface="Calibri"/>
                <a:cs typeface="Calibri"/>
                <a:sym typeface="Calibri"/>
              </a:rPr>
              <a:t>We are </a:t>
            </a:r>
            <a:r>
              <a:rPr lang="en-US" sz="2800" u="sng">
                <a:solidFill>
                  <a:srgbClr val="00396C"/>
                </a:solidFill>
                <a:latin typeface="Calibri"/>
                <a:ea typeface="Calibri"/>
                <a:cs typeface="Calibri"/>
                <a:sym typeface="Calibri"/>
              </a:rPr>
              <a:t>gathering</a:t>
            </a:r>
            <a:r>
              <a:rPr lang="en-US" sz="2800">
                <a:solidFill>
                  <a:srgbClr val="00396C"/>
                </a:solidFill>
                <a:latin typeface="Calibri"/>
                <a:ea typeface="Calibri"/>
                <a:cs typeface="Calibri"/>
                <a:sym typeface="Calibri"/>
              </a:rPr>
              <a:t> </a:t>
            </a:r>
            <a:r>
              <a:rPr lang="en-US" sz="2800">
                <a:solidFill>
                  <a:schemeClr val="lt1"/>
                </a:solidFill>
                <a:latin typeface="Calibri"/>
                <a:ea typeface="Calibri"/>
                <a:cs typeface="Calibri"/>
                <a:sym typeface="Calibri"/>
              </a:rPr>
              <a:t>information on your child’s progress.</a:t>
            </a:r>
            <a:endParaRPr sz="2800">
              <a:solidFill>
                <a:schemeClr val="dk1"/>
              </a:solidFill>
              <a:latin typeface="Calibri"/>
              <a:ea typeface="Calibri"/>
              <a:cs typeface="Calibri"/>
              <a:sym typeface="Calibri"/>
            </a:endParaRPr>
          </a:p>
        </p:txBody>
      </p:sp>
      <p:sp>
        <p:nvSpPr>
          <p:cNvPr id="144" name="Google Shape;144;p7"/>
          <p:cNvSpPr txBox="1"/>
          <p:nvPr/>
        </p:nvSpPr>
        <p:spPr>
          <a:xfrm>
            <a:off x="544286" y="4270277"/>
            <a:ext cx="2479524"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Your child’s teacher will continue to observe and monitor their progress.</a:t>
            </a:r>
            <a:endParaRPr/>
          </a:p>
        </p:txBody>
      </p:sp>
      <p:sp>
        <p:nvSpPr>
          <p:cNvPr id="145" name="Google Shape;145;p7"/>
          <p:cNvSpPr txBox="1"/>
          <p:nvPr/>
        </p:nvSpPr>
        <p:spPr>
          <a:xfrm>
            <a:off x="6200019" y="4270277"/>
            <a:ext cx="2653696"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Students have an opportunity to demonstrate proficiency on passages aligned with the standards.</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146" name="Google Shape;146;p7"/>
          <p:cNvSpPr txBox="1"/>
          <p:nvPr/>
        </p:nvSpPr>
        <p:spPr>
          <a:xfrm>
            <a:off x="3321352" y="4270128"/>
            <a:ext cx="2479524"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These assessments  include the mClass DIBELS 8 Assessment along with the EOG. </a:t>
            </a:r>
            <a:endParaRPr/>
          </a:p>
        </p:txBody>
      </p:sp>
      <p:sp>
        <p:nvSpPr>
          <p:cNvPr id="147" name="Google Shape;147;p7"/>
          <p:cNvSpPr/>
          <p:nvPr/>
        </p:nvSpPr>
        <p:spPr>
          <a:xfrm>
            <a:off x="5770486" y="1549892"/>
            <a:ext cx="3179026" cy="505139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8"/>
          <p:cNvSpPr txBox="1"/>
          <p:nvPr>
            <p:ph type="title"/>
          </p:nvPr>
        </p:nvSpPr>
        <p:spPr>
          <a:xfrm>
            <a:off x="457200" y="274638"/>
            <a:ext cx="8229600" cy="1143000"/>
          </a:xfrm>
          <a:prstGeom prst="rect">
            <a:avLst/>
          </a:prstGeom>
          <a:solidFill>
            <a:srgbClr val="00B0F0"/>
          </a:solid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Calibri"/>
              <a:buNone/>
            </a:pPr>
            <a:r>
              <a:rPr lang="en-US">
                <a:solidFill>
                  <a:schemeClr val="lt1"/>
                </a:solidFill>
              </a:rPr>
              <a:t>What is mClass DIBELS 8?</a:t>
            </a:r>
            <a:endParaRPr/>
          </a:p>
        </p:txBody>
      </p:sp>
      <p:pic>
        <p:nvPicPr>
          <p:cNvPr id="154" name="Google Shape;154;p8"/>
          <p:cNvPicPr preferRelativeResize="0"/>
          <p:nvPr/>
        </p:nvPicPr>
        <p:blipFill rotWithShape="1">
          <a:blip r:embed="rId3">
            <a:alphaModFix/>
          </a:blip>
          <a:srcRect b="0" l="0" r="0" t="0"/>
          <a:stretch/>
        </p:blipFill>
        <p:spPr>
          <a:xfrm>
            <a:off x="744950" y="3429000"/>
            <a:ext cx="7560850" cy="3185450"/>
          </a:xfrm>
          <a:prstGeom prst="rect">
            <a:avLst/>
          </a:prstGeom>
          <a:noFill/>
          <a:ln>
            <a:noFill/>
          </a:ln>
        </p:spPr>
      </p:pic>
      <p:sp>
        <p:nvSpPr>
          <p:cNvPr id="155" name="Google Shape;155;p8"/>
          <p:cNvSpPr txBox="1"/>
          <p:nvPr/>
        </p:nvSpPr>
        <p:spPr>
          <a:xfrm>
            <a:off x="881743" y="1669266"/>
            <a:ext cx="7293428" cy="1477328"/>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dk2"/>
              </a:buClr>
              <a:buSzPts val="3200"/>
              <a:buFont typeface="Arial"/>
              <a:buNone/>
            </a:pPr>
            <a:r>
              <a:rPr lang="en-US" sz="2000">
                <a:solidFill>
                  <a:schemeClr val="accent6"/>
                </a:solidFill>
                <a:latin typeface="Open Sans SemiBold"/>
                <a:ea typeface="Open Sans SemiBold"/>
                <a:cs typeface="Open Sans SemiBold"/>
                <a:sym typeface="Open Sans SemiBold"/>
              </a:rPr>
              <a:t>D</a:t>
            </a:r>
            <a:r>
              <a:rPr lang="en-US" sz="2000">
                <a:solidFill>
                  <a:schemeClr val="accent5"/>
                </a:solidFill>
                <a:latin typeface="Open Sans"/>
                <a:ea typeface="Open Sans"/>
                <a:cs typeface="Open Sans"/>
                <a:sym typeface="Open Sans"/>
              </a:rPr>
              <a:t>ynamic</a:t>
            </a:r>
            <a:r>
              <a:rPr b="1" lang="en-US" sz="2000">
                <a:solidFill>
                  <a:schemeClr val="accent5"/>
                </a:solidFill>
                <a:latin typeface="Open Sans"/>
                <a:ea typeface="Open Sans"/>
                <a:cs typeface="Open Sans"/>
                <a:sym typeface="Open Sans"/>
              </a:rPr>
              <a:t> </a:t>
            </a:r>
            <a:r>
              <a:rPr lang="en-US" sz="2000">
                <a:solidFill>
                  <a:schemeClr val="accent6"/>
                </a:solidFill>
                <a:latin typeface="Open Sans SemiBold"/>
                <a:ea typeface="Open Sans SemiBold"/>
                <a:cs typeface="Open Sans SemiBold"/>
                <a:sym typeface="Open Sans SemiBold"/>
              </a:rPr>
              <a:t>I</a:t>
            </a:r>
            <a:r>
              <a:rPr lang="en-US" sz="2000">
                <a:solidFill>
                  <a:schemeClr val="accent5"/>
                </a:solidFill>
                <a:latin typeface="Open Sans"/>
                <a:ea typeface="Open Sans"/>
                <a:cs typeface="Open Sans"/>
                <a:sym typeface="Open Sans"/>
              </a:rPr>
              <a:t>ndicators of</a:t>
            </a:r>
            <a:r>
              <a:rPr b="1" lang="en-US" sz="2000">
                <a:solidFill>
                  <a:schemeClr val="accent5"/>
                </a:solidFill>
                <a:latin typeface="Open Sans"/>
                <a:ea typeface="Open Sans"/>
                <a:cs typeface="Open Sans"/>
                <a:sym typeface="Open Sans"/>
              </a:rPr>
              <a:t> </a:t>
            </a:r>
            <a:r>
              <a:rPr lang="en-US" sz="2000">
                <a:solidFill>
                  <a:schemeClr val="accent6"/>
                </a:solidFill>
                <a:latin typeface="Open Sans SemiBold"/>
                <a:ea typeface="Open Sans SemiBold"/>
                <a:cs typeface="Open Sans SemiBold"/>
                <a:sym typeface="Open Sans SemiBold"/>
              </a:rPr>
              <a:t>B</a:t>
            </a:r>
            <a:r>
              <a:rPr lang="en-US" sz="2000">
                <a:solidFill>
                  <a:schemeClr val="accent5"/>
                </a:solidFill>
                <a:latin typeface="Open Sans"/>
                <a:ea typeface="Open Sans"/>
                <a:cs typeface="Open Sans"/>
                <a:sym typeface="Open Sans"/>
              </a:rPr>
              <a:t>asic</a:t>
            </a:r>
            <a:r>
              <a:rPr b="1" lang="en-US" sz="2000">
                <a:solidFill>
                  <a:schemeClr val="accent5"/>
                </a:solidFill>
                <a:latin typeface="Open Sans"/>
                <a:ea typeface="Open Sans"/>
                <a:cs typeface="Open Sans"/>
                <a:sym typeface="Open Sans"/>
              </a:rPr>
              <a:t> </a:t>
            </a:r>
            <a:r>
              <a:rPr lang="en-US" sz="2000">
                <a:solidFill>
                  <a:schemeClr val="accent6"/>
                </a:solidFill>
                <a:latin typeface="Open Sans SemiBold"/>
                <a:ea typeface="Open Sans SemiBold"/>
                <a:cs typeface="Open Sans SemiBold"/>
                <a:sym typeface="Open Sans SemiBold"/>
              </a:rPr>
              <a:t>E</a:t>
            </a:r>
            <a:r>
              <a:rPr lang="en-US" sz="2000">
                <a:solidFill>
                  <a:schemeClr val="accent5"/>
                </a:solidFill>
                <a:latin typeface="Open Sans"/>
                <a:ea typeface="Open Sans"/>
                <a:cs typeface="Open Sans"/>
                <a:sym typeface="Open Sans"/>
              </a:rPr>
              <a:t>arly</a:t>
            </a:r>
            <a:r>
              <a:rPr lang="en-US" sz="1600">
                <a:solidFill>
                  <a:schemeClr val="accent5"/>
                </a:solidFill>
                <a:latin typeface="Open Sans"/>
                <a:ea typeface="Open Sans"/>
                <a:cs typeface="Open Sans"/>
                <a:sym typeface="Open Sans"/>
              </a:rPr>
              <a:t> </a:t>
            </a:r>
            <a:r>
              <a:rPr lang="en-US" sz="2000">
                <a:solidFill>
                  <a:schemeClr val="accent6"/>
                </a:solidFill>
                <a:latin typeface="Open Sans SemiBold"/>
                <a:ea typeface="Open Sans SemiBold"/>
                <a:cs typeface="Open Sans SemiBold"/>
                <a:sym typeface="Open Sans SemiBold"/>
              </a:rPr>
              <a:t>L</a:t>
            </a:r>
            <a:r>
              <a:rPr lang="en-US" sz="2000">
                <a:solidFill>
                  <a:schemeClr val="accent5"/>
                </a:solidFill>
                <a:latin typeface="Open Sans"/>
                <a:ea typeface="Open Sans"/>
                <a:cs typeface="Open Sans"/>
                <a:sym typeface="Open Sans"/>
              </a:rPr>
              <a:t>iteracy</a:t>
            </a:r>
            <a:r>
              <a:rPr b="1" lang="en-US" sz="2000">
                <a:solidFill>
                  <a:schemeClr val="accent5"/>
                </a:solidFill>
                <a:latin typeface="Open Sans"/>
                <a:ea typeface="Open Sans"/>
                <a:cs typeface="Open Sans"/>
                <a:sym typeface="Open Sans"/>
              </a:rPr>
              <a:t> </a:t>
            </a:r>
            <a:r>
              <a:rPr lang="en-US" sz="2000">
                <a:solidFill>
                  <a:schemeClr val="accent6"/>
                </a:solidFill>
                <a:latin typeface="Open Sans SemiBold"/>
                <a:ea typeface="Open Sans SemiBold"/>
                <a:cs typeface="Open Sans SemiBold"/>
                <a:sym typeface="Open Sans SemiBold"/>
              </a:rPr>
              <a:t>S</a:t>
            </a:r>
            <a:r>
              <a:rPr lang="en-US" sz="2000">
                <a:solidFill>
                  <a:schemeClr val="accent5"/>
                </a:solidFill>
                <a:latin typeface="Open Sans"/>
                <a:ea typeface="Open Sans"/>
                <a:cs typeface="Open Sans"/>
                <a:sym typeface="Open Sans"/>
              </a:rPr>
              <a:t>kills</a:t>
            </a:r>
            <a:endParaRPr sz="1200">
              <a:solidFill>
                <a:schemeClr val="accent5"/>
              </a:solidFill>
              <a:latin typeface="Open Sans"/>
              <a:ea typeface="Open Sans"/>
              <a:cs typeface="Open Sans"/>
              <a:sym typeface="Open Sans"/>
            </a:endParaRPr>
          </a:p>
          <a:p>
            <a:pPr indent="-330200" lvl="0" marL="457200" marR="0" rtl="0" algn="ctr">
              <a:spcBef>
                <a:spcPts val="0"/>
              </a:spcBef>
              <a:spcAft>
                <a:spcPts val="0"/>
              </a:spcAft>
              <a:buClr>
                <a:schemeClr val="accent5"/>
              </a:buClr>
              <a:buSzPts val="1600"/>
              <a:buFont typeface="Open Sans"/>
              <a:buChar char="●"/>
            </a:pPr>
            <a:r>
              <a:rPr lang="en-US" sz="1800">
                <a:solidFill>
                  <a:schemeClr val="accent5"/>
                </a:solidFill>
                <a:latin typeface="Open Sans"/>
                <a:ea typeface="Open Sans"/>
                <a:cs typeface="Open Sans"/>
                <a:sym typeface="Open Sans"/>
              </a:rPr>
              <a:t>Phonemic awareness</a:t>
            </a:r>
            <a:endParaRPr/>
          </a:p>
          <a:p>
            <a:pPr indent="-330200" lvl="0" marL="457200" marR="0" rtl="0" algn="ctr">
              <a:spcBef>
                <a:spcPts val="0"/>
              </a:spcBef>
              <a:spcAft>
                <a:spcPts val="0"/>
              </a:spcAft>
              <a:buClr>
                <a:schemeClr val="accent5"/>
              </a:buClr>
              <a:buSzPts val="1600"/>
              <a:buFont typeface="Open Sans"/>
              <a:buChar char="●"/>
            </a:pPr>
            <a:r>
              <a:rPr lang="en-US" sz="1800">
                <a:solidFill>
                  <a:schemeClr val="accent5"/>
                </a:solidFill>
                <a:latin typeface="Open Sans"/>
                <a:ea typeface="Open Sans"/>
                <a:cs typeface="Open Sans"/>
                <a:sym typeface="Open Sans"/>
              </a:rPr>
              <a:t>Alphabetic principle</a:t>
            </a:r>
            <a:endParaRPr/>
          </a:p>
          <a:p>
            <a:pPr indent="-330200" lvl="0" marL="457200" marR="0" rtl="0" algn="ctr">
              <a:spcBef>
                <a:spcPts val="0"/>
              </a:spcBef>
              <a:spcAft>
                <a:spcPts val="0"/>
              </a:spcAft>
              <a:buClr>
                <a:schemeClr val="accent5"/>
              </a:buClr>
              <a:buSzPts val="1600"/>
              <a:buFont typeface="Open Sans"/>
              <a:buChar char="●"/>
            </a:pPr>
            <a:r>
              <a:rPr lang="en-US" sz="1800">
                <a:solidFill>
                  <a:schemeClr val="accent5"/>
                </a:solidFill>
                <a:latin typeface="Open Sans"/>
                <a:ea typeface="Open Sans"/>
                <a:cs typeface="Open Sans"/>
                <a:sym typeface="Open Sans"/>
              </a:rPr>
              <a:t>Decoding skills</a:t>
            </a:r>
            <a:endParaRPr/>
          </a:p>
          <a:p>
            <a:pPr indent="-330200" lvl="0" marL="457200" marR="0" rtl="0" algn="ctr">
              <a:spcBef>
                <a:spcPts val="0"/>
              </a:spcBef>
              <a:spcAft>
                <a:spcPts val="0"/>
              </a:spcAft>
              <a:buClr>
                <a:schemeClr val="accent5"/>
              </a:buClr>
              <a:buSzPts val="1600"/>
              <a:buFont typeface="Open Sans"/>
              <a:buChar char="●"/>
            </a:pPr>
            <a:r>
              <a:rPr lang="en-US" sz="1800">
                <a:solidFill>
                  <a:schemeClr val="accent5"/>
                </a:solidFill>
                <a:latin typeface="Open Sans"/>
                <a:ea typeface="Open Sans"/>
                <a:cs typeface="Open Sans"/>
                <a:sym typeface="Open Sans"/>
              </a:rPr>
              <a:t>Accuracy and fluency in text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descr="reading.png" id="161" name="Google Shape;161;p9"/>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62" name="Google Shape;162;p9"/>
          <p:cNvSpPr txBox="1"/>
          <p:nvPr/>
        </p:nvSpPr>
        <p:spPr>
          <a:xfrm>
            <a:off x="181426" y="523738"/>
            <a:ext cx="8394097"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396C"/>
                </a:solidFill>
                <a:latin typeface="Calibri"/>
                <a:ea typeface="Calibri"/>
                <a:cs typeface="Calibri"/>
                <a:sym typeface="Calibri"/>
              </a:rPr>
              <a:t>What steps are being taken to get your 3rd grader reading at or above grade level?</a:t>
            </a:r>
            <a:endParaRPr/>
          </a:p>
          <a:p>
            <a:pPr indent="0" lvl="0" marL="0" marR="0" rtl="0" algn="l">
              <a:spcBef>
                <a:spcPts val="0"/>
              </a:spcBef>
              <a:spcAft>
                <a:spcPts val="0"/>
              </a:spcAft>
              <a:buNone/>
            </a:pPr>
            <a:r>
              <a:rPr lang="en-US" sz="2800">
                <a:solidFill>
                  <a:schemeClr val="lt1"/>
                </a:solidFill>
                <a:latin typeface="Calibri"/>
                <a:ea typeface="Calibri"/>
                <a:cs typeface="Calibri"/>
                <a:sym typeface="Calibri"/>
              </a:rPr>
              <a:t>We are </a:t>
            </a:r>
            <a:r>
              <a:rPr lang="en-US" sz="2800" u="sng">
                <a:solidFill>
                  <a:srgbClr val="00396C"/>
                </a:solidFill>
                <a:latin typeface="Calibri"/>
                <a:ea typeface="Calibri"/>
                <a:cs typeface="Calibri"/>
                <a:sym typeface="Calibri"/>
              </a:rPr>
              <a:t>sharing</a:t>
            </a:r>
            <a:r>
              <a:rPr b="1" lang="en-US" sz="2800">
                <a:solidFill>
                  <a:srgbClr val="00396C"/>
                </a:solidFill>
                <a:latin typeface="Calibri"/>
                <a:ea typeface="Calibri"/>
                <a:cs typeface="Calibri"/>
                <a:sym typeface="Calibri"/>
              </a:rPr>
              <a:t> </a:t>
            </a:r>
            <a:r>
              <a:rPr lang="en-US" sz="2800">
                <a:solidFill>
                  <a:schemeClr val="lt1"/>
                </a:solidFill>
                <a:latin typeface="Calibri"/>
                <a:ea typeface="Calibri"/>
                <a:cs typeface="Calibri"/>
                <a:sym typeface="Calibri"/>
              </a:rPr>
              <a:t>information on your child’s progress.</a:t>
            </a:r>
            <a:endParaRPr sz="2800">
              <a:solidFill>
                <a:schemeClr val="dk1"/>
              </a:solidFill>
              <a:latin typeface="Calibri"/>
              <a:ea typeface="Calibri"/>
              <a:cs typeface="Calibri"/>
              <a:sym typeface="Calibri"/>
            </a:endParaRPr>
          </a:p>
        </p:txBody>
      </p:sp>
      <p:sp>
        <p:nvSpPr>
          <p:cNvPr id="163" name="Google Shape;163;p9"/>
          <p:cNvSpPr txBox="1"/>
          <p:nvPr/>
        </p:nvSpPr>
        <p:spPr>
          <a:xfrm>
            <a:off x="544286" y="4270277"/>
            <a:ext cx="2479524"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We’ll talk about this specifically during conferences, emails, or reports home.</a:t>
            </a:r>
            <a:endParaRPr/>
          </a:p>
        </p:txBody>
      </p:sp>
      <p:sp>
        <p:nvSpPr>
          <p:cNvPr id="164" name="Google Shape;164;p9"/>
          <p:cNvSpPr txBox="1"/>
          <p:nvPr/>
        </p:nvSpPr>
        <p:spPr>
          <a:xfrm>
            <a:off x="6187924" y="4270277"/>
            <a:ext cx="247952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We’ll share standards and scores. </a:t>
            </a:r>
            <a:endParaRPr/>
          </a:p>
        </p:txBody>
      </p:sp>
      <p:sp>
        <p:nvSpPr>
          <p:cNvPr id="165" name="Google Shape;165;p9"/>
          <p:cNvSpPr txBox="1"/>
          <p:nvPr/>
        </p:nvSpPr>
        <p:spPr>
          <a:xfrm>
            <a:off x="3357637" y="4270277"/>
            <a:ext cx="2479524"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You will get formal reports, including the Home Connect Letter.</a:t>
            </a:r>
            <a:endParaRPr/>
          </a:p>
        </p:txBody>
      </p:sp>
      <p:sp>
        <p:nvSpPr>
          <p:cNvPr id="166" name="Google Shape;166;p9"/>
          <p:cNvSpPr/>
          <p:nvPr/>
        </p:nvSpPr>
        <p:spPr>
          <a:xfrm>
            <a:off x="5770486" y="1549892"/>
            <a:ext cx="3179026" cy="51261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2013-12-11T19:39:10Z</dcterms:created>
  <dc:creator>Lisa Luten</dc:creator>
</cp:coreProperties>
</file>